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Work Sans ExtraLight"/>
      <p:regular r:id="rId65"/>
      <p:bold r:id="rId66"/>
      <p:italic r:id="rId67"/>
      <p:boldItalic r:id="rId68"/>
    </p:embeddedFont>
    <p:embeddedFont>
      <p:font typeface="Work Sans Black"/>
      <p:bold r:id="rId69"/>
      <p:boldItalic r:id="rId70"/>
    </p:embeddedFont>
    <p:embeddedFont>
      <p:font typeface="Work Sans"/>
      <p:regular r:id="rId71"/>
      <p:bold r:id="rId72"/>
      <p:italic r:id="rId73"/>
      <p:boldItalic r:id="rId74"/>
    </p:embeddedFont>
    <p:embeddedFont>
      <p:font typeface="Work Sans Light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WorkSans-italic.fntdata"/><Relationship Id="rId72" Type="http://schemas.openxmlformats.org/officeDocument/2006/relationships/font" Target="fonts/WorkSans-bold.fntdata"/><Relationship Id="rId31" Type="http://schemas.openxmlformats.org/officeDocument/2006/relationships/slide" Target="slides/slide26.xml"/><Relationship Id="rId75" Type="http://schemas.openxmlformats.org/officeDocument/2006/relationships/font" Target="fonts/WorkSansLight-regular.fntdata"/><Relationship Id="rId30" Type="http://schemas.openxmlformats.org/officeDocument/2006/relationships/slide" Target="slides/slide25.xml"/><Relationship Id="rId74" Type="http://schemas.openxmlformats.org/officeDocument/2006/relationships/font" Target="fonts/WorkSans-boldItalic.fntdata"/><Relationship Id="rId33" Type="http://schemas.openxmlformats.org/officeDocument/2006/relationships/slide" Target="slides/slide28.xml"/><Relationship Id="rId77" Type="http://schemas.openxmlformats.org/officeDocument/2006/relationships/font" Target="fonts/WorkSansLight-italic.fntdata"/><Relationship Id="rId32" Type="http://schemas.openxmlformats.org/officeDocument/2006/relationships/slide" Target="slides/slide27.xml"/><Relationship Id="rId76" Type="http://schemas.openxmlformats.org/officeDocument/2006/relationships/font" Target="fonts/WorkSansLight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WorkSansLight-boldItalic.fntdata"/><Relationship Id="rId71" Type="http://schemas.openxmlformats.org/officeDocument/2006/relationships/font" Target="fonts/WorkSans-regular.fntdata"/><Relationship Id="rId70" Type="http://schemas.openxmlformats.org/officeDocument/2006/relationships/font" Target="fonts/WorkSansBlack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WorkSansExtraLight-bold.fntdata"/><Relationship Id="rId21" Type="http://schemas.openxmlformats.org/officeDocument/2006/relationships/slide" Target="slides/slide16.xml"/><Relationship Id="rId65" Type="http://schemas.openxmlformats.org/officeDocument/2006/relationships/font" Target="fonts/WorkSansExtraLight-regular.fntdata"/><Relationship Id="rId24" Type="http://schemas.openxmlformats.org/officeDocument/2006/relationships/slide" Target="slides/slide19.xml"/><Relationship Id="rId68" Type="http://schemas.openxmlformats.org/officeDocument/2006/relationships/font" Target="fonts/WorkSansExtraLight-boldItalic.fntdata"/><Relationship Id="rId23" Type="http://schemas.openxmlformats.org/officeDocument/2006/relationships/slide" Target="slides/slide18.xml"/><Relationship Id="rId67" Type="http://schemas.openxmlformats.org/officeDocument/2006/relationships/font" Target="fonts/WorkSansExtraLight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WorkSansBlack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e427d5a7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e427d5a7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43b39a183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43b39a183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43b39a183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43b39a183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43b39a183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43b39a183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43b39a183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43b39a183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43b39a183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43b39a183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43b39a183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43b39a183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43b39a183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43b39a183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43b39a183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43b39a183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43ce1581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43ce1581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43ce1581c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43ce1581c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e427d5a7ea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e427d5a7ea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43ce1581c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43ce1581c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43ce1581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43ce1581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43ce1581c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43ce1581c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43ce1581c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43ce1581c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47a863b41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47a863b4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47a863b41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47a863b41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43ce1581c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43ce1581c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47a863b4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47a863b4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47a863b41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47a863b41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47a863b41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47a863b41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e427d5a7ea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e427d5a7ea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47a863b41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47a863b41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48475370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48475370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493c7782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493c7782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493c7782e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493c7782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493c7782e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493c7782e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493c7782e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493c7782e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493c7782e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493c7782e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493c7782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493c7782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493c7782e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493c7782e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493c7782e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493c7782e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43ce1581c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43ce1581c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493c7782e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493c7782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493c7782e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493c7782e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493c7782e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493c7782e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493c7782e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493c7782e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493c7782e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493c7782e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493c7782e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493c7782e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493c7782e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493c7782e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493c7782e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493c7782e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493c7782e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493c7782e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493c7782e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493c7782e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41bf66d1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41bf66d1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493c7782e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493c7782e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493c7782e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493c7782e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47a863b41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47a863b41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493c7782e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493c7782e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493c7782e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493c7782e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493c7782e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493c7782e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493c7782e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493c7782e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493c7782e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493c7782e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493c7782e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493c7782e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493c7782e7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3493c7782e7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1bf66d1e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41bf66d1e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41bf66d1e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41bf66d1e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41bf66d1e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41bf66d1e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43b39a18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43b39a18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>
            <p:ph idx="2" type="pic"/>
          </p:nvPr>
        </p:nvSpPr>
        <p:spPr>
          <a:xfrm>
            <a:off x="6148575" y="0"/>
            <a:ext cx="2995500" cy="14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3"/>
          <p:cNvSpPr/>
          <p:nvPr>
            <p:ph idx="3" type="pic"/>
          </p:nvPr>
        </p:nvSpPr>
        <p:spPr>
          <a:xfrm>
            <a:off x="6148575" y="3803400"/>
            <a:ext cx="29955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740693" y="1"/>
            <a:ext cx="35310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3"/>
          <p:cNvSpPr/>
          <p:nvPr>
            <p:ph idx="4" type="pic"/>
          </p:nvPr>
        </p:nvSpPr>
        <p:spPr>
          <a:xfrm>
            <a:off x="2962800" y="3803400"/>
            <a:ext cx="31857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/>
          <p:nvPr>
            <p:ph idx="5" type="pic"/>
          </p:nvPr>
        </p:nvSpPr>
        <p:spPr>
          <a:xfrm>
            <a:off x="664500" y="1341525"/>
            <a:ext cx="3831300" cy="183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 rot="5400000">
            <a:off x="2419800" y="-1953625"/>
            <a:ext cx="4276500" cy="865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438912" y="457200"/>
            <a:ext cx="8202300" cy="34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546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6879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3" type="body"/>
          </p:nvPr>
        </p:nvSpPr>
        <p:spPr>
          <a:xfrm>
            <a:off x="4546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4" type="body"/>
          </p:nvPr>
        </p:nvSpPr>
        <p:spPr>
          <a:xfrm>
            <a:off x="6879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5" type="body"/>
          </p:nvPr>
        </p:nvSpPr>
        <p:spPr>
          <a:xfrm>
            <a:off x="2684925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6" type="body"/>
          </p:nvPr>
        </p:nvSpPr>
        <p:spPr>
          <a:xfrm>
            <a:off x="2918250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7" type="body"/>
          </p:nvPr>
        </p:nvSpPr>
        <p:spPr>
          <a:xfrm>
            <a:off x="2684925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8" type="body"/>
          </p:nvPr>
        </p:nvSpPr>
        <p:spPr>
          <a:xfrm>
            <a:off x="2918250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9" type="body"/>
          </p:nvPr>
        </p:nvSpPr>
        <p:spPr>
          <a:xfrm>
            <a:off x="49014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3" type="body"/>
          </p:nvPr>
        </p:nvSpPr>
        <p:spPr>
          <a:xfrm>
            <a:off x="51347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4" type="body"/>
          </p:nvPr>
        </p:nvSpPr>
        <p:spPr>
          <a:xfrm>
            <a:off x="49014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5" type="body"/>
          </p:nvPr>
        </p:nvSpPr>
        <p:spPr>
          <a:xfrm>
            <a:off x="51347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6" type="body"/>
          </p:nvPr>
        </p:nvSpPr>
        <p:spPr>
          <a:xfrm>
            <a:off x="7117875" y="1565585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17" type="body"/>
          </p:nvPr>
        </p:nvSpPr>
        <p:spPr>
          <a:xfrm>
            <a:off x="7350149" y="1690985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8" type="body"/>
          </p:nvPr>
        </p:nvSpPr>
        <p:spPr>
          <a:xfrm>
            <a:off x="7117875" y="2516416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9" type="body"/>
          </p:nvPr>
        </p:nvSpPr>
        <p:spPr>
          <a:xfrm>
            <a:off x="7350149" y="2641816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20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21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22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cxnSp>
        <p:nvCxnSpPr>
          <p:cNvPr id="161" name="Google Shape;161;p2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5455">
          <p15:clr>
            <a:srgbClr val="E46962"/>
          </p15:clr>
        </p15:guide>
        <p15:guide id="3" pos="1688">
          <p15:clr>
            <a:srgbClr val="E46962"/>
          </p15:clr>
        </p15:guide>
        <p15:guide id="4" pos="3087">
          <p15:clr>
            <a:srgbClr val="E46962"/>
          </p15:clr>
        </p15:guide>
        <p15:guide id="5" pos="4484">
          <p15:clr>
            <a:srgbClr val="E46962"/>
          </p15:clr>
        </p15:guide>
        <p15:guide id="6" pos="1262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 Summar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66" name="Google Shape;166;p25"/>
          <p:cNvSpPr/>
          <p:nvPr>
            <p:ph idx="2" type="pic"/>
          </p:nvPr>
        </p:nvSpPr>
        <p:spPr>
          <a:xfrm>
            <a:off x="456025" y="2138426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45332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 rot="5400000">
            <a:off x="2419450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4" type="body"/>
          </p:nvPr>
        </p:nvSpPr>
        <p:spPr>
          <a:xfrm>
            <a:off x="3412150" y="380340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170" name="Google Shape;170;p25"/>
          <p:cNvSpPr/>
          <p:nvPr>
            <p:ph idx="5" type="pic"/>
          </p:nvPr>
        </p:nvSpPr>
        <p:spPr>
          <a:xfrm>
            <a:off x="3418600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5"/>
          <p:cNvSpPr txBox="1"/>
          <p:nvPr>
            <p:ph idx="6" type="subTitle"/>
          </p:nvPr>
        </p:nvSpPr>
        <p:spPr>
          <a:xfrm>
            <a:off x="3415900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72" name="Google Shape;172;p25"/>
          <p:cNvSpPr/>
          <p:nvPr/>
        </p:nvSpPr>
        <p:spPr>
          <a:xfrm rot="5400000">
            <a:off x="53820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7" type="body"/>
          </p:nvPr>
        </p:nvSpPr>
        <p:spPr>
          <a:xfrm>
            <a:off x="6374725" y="380325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174" name="Google Shape;174;p25"/>
          <p:cNvSpPr/>
          <p:nvPr>
            <p:ph idx="8" type="pic"/>
          </p:nvPr>
        </p:nvSpPr>
        <p:spPr>
          <a:xfrm>
            <a:off x="6381175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5"/>
          <p:cNvSpPr txBox="1"/>
          <p:nvPr>
            <p:ph idx="9" type="subTitle"/>
          </p:nvPr>
        </p:nvSpPr>
        <p:spPr>
          <a:xfrm>
            <a:off x="637847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80" name="Google Shape;180;p2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5"/>
          <p:cNvSpPr txBox="1"/>
          <p:nvPr>
            <p:ph idx="16" type="body"/>
          </p:nvPr>
        </p:nvSpPr>
        <p:spPr>
          <a:xfrm>
            <a:off x="449575" y="3803400"/>
            <a:ext cx="22875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1724">
          <p15:clr>
            <a:srgbClr val="E46962"/>
          </p15:clr>
        </p15:guide>
        <p15:guide id="3" pos="2153">
          <p15:clr>
            <a:srgbClr val="E46962"/>
          </p15:clr>
        </p15:guide>
        <p15:guide id="4" pos="4016">
          <p15:clr>
            <a:srgbClr val="E46962"/>
          </p15:clr>
        </p15:guide>
        <p15:guide id="5" pos="5450">
          <p15:clr>
            <a:srgbClr val="E46962"/>
          </p15:clr>
        </p15:guide>
        <p15:guide id="6" pos="3584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 type="twoColTx">
  <p:cSld name="TITLE_AND_TWO_COLUMNS"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600"/>
              <a:buFont typeface="Work Sans ExtraLight"/>
              <a:buNone/>
              <a:defRPr sz="14600">
                <a:solidFill>
                  <a:schemeClr val="accent1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2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90" name="Google Shape;190;p26"/>
          <p:cNvSpPr/>
          <p:nvPr>
            <p:ph idx="5" type="pic"/>
          </p:nvPr>
        </p:nvSpPr>
        <p:spPr>
          <a:xfrm>
            <a:off x="8169375" y="3803400"/>
            <a:ext cx="713400" cy="71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7"/>
          <p:cNvSpPr txBox="1"/>
          <p:nvPr>
            <p:ph idx="2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5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01" name="Google Shape;201;p27"/>
          <p:cNvSpPr/>
          <p:nvPr>
            <p:ph idx="6" type="pic"/>
          </p:nvPr>
        </p:nvSpPr>
        <p:spPr>
          <a:xfrm>
            <a:off x="3191025" y="237725"/>
            <a:ext cx="5687100" cy="4041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7"/>
          <p:cNvSpPr txBox="1"/>
          <p:nvPr>
            <p:ph idx="7" type="body"/>
          </p:nvPr>
        </p:nvSpPr>
        <p:spPr>
          <a:xfrm>
            <a:off x="3191400" y="4417843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ONE_COLUM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8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2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3" type="body"/>
          </p:nvPr>
        </p:nvSpPr>
        <p:spPr>
          <a:xfrm>
            <a:off x="3280618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4" type="body"/>
          </p:nvPr>
        </p:nvSpPr>
        <p:spPr>
          <a:xfrm>
            <a:off x="6138193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5" type="body"/>
          </p:nvPr>
        </p:nvSpPr>
        <p:spPr>
          <a:xfrm>
            <a:off x="3280618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6" type="body"/>
          </p:nvPr>
        </p:nvSpPr>
        <p:spPr>
          <a:xfrm>
            <a:off x="6138193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7" type="body"/>
          </p:nvPr>
        </p:nvSpPr>
        <p:spPr>
          <a:xfrm>
            <a:off x="3280618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8" type="body"/>
          </p:nvPr>
        </p:nvSpPr>
        <p:spPr>
          <a:xfrm>
            <a:off x="6138193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9" type="body"/>
          </p:nvPr>
        </p:nvSpPr>
        <p:spPr>
          <a:xfrm>
            <a:off x="3280618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13" type="body"/>
          </p:nvPr>
        </p:nvSpPr>
        <p:spPr>
          <a:xfrm>
            <a:off x="6138193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20" name="Google Shape;220;p28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nalysis">
  <p:cSld name="MAIN_POI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idx="1" type="body"/>
          </p:nvPr>
        </p:nvSpPr>
        <p:spPr>
          <a:xfrm rot="-5400000">
            <a:off x="2880627" y="2439527"/>
            <a:ext cx="1671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2" type="body"/>
          </p:nvPr>
        </p:nvSpPr>
        <p:spPr>
          <a:xfrm>
            <a:off x="7799175" y="306247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4" name="Google Shape;224;p29"/>
          <p:cNvSpPr/>
          <p:nvPr>
            <p:ph idx="3" type="pic"/>
          </p:nvPr>
        </p:nvSpPr>
        <p:spPr>
          <a:xfrm>
            <a:off x="3932100" y="1663275"/>
            <a:ext cx="34926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9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5" type="body"/>
          </p:nvPr>
        </p:nvSpPr>
        <p:spPr>
          <a:xfrm>
            <a:off x="7799263" y="228852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cxnSp>
        <p:nvCxnSpPr>
          <p:cNvPr id="234" name="Google Shape;234;p29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9"/>
          <p:cNvSpPr txBox="1"/>
          <p:nvPr>
            <p:ph idx="13" type="body"/>
          </p:nvPr>
        </p:nvSpPr>
        <p:spPr>
          <a:xfrm>
            <a:off x="4600975" y="3469432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Use">
  <p:cSld name="SECTION_TITLE_AND_DESCRI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>
            <p:ph idx="2" type="pic"/>
          </p:nvPr>
        </p:nvSpPr>
        <p:spPr>
          <a:xfrm>
            <a:off x="6044400" y="23766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0"/>
          <p:cNvSpPr/>
          <p:nvPr>
            <p:ph idx="3" type="pic"/>
          </p:nvPr>
        </p:nvSpPr>
        <p:spPr>
          <a:xfrm>
            <a:off x="6044400" y="2370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0"/>
          <p:cNvSpPr/>
          <p:nvPr>
            <p:ph idx="4" type="pic"/>
          </p:nvPr>
        </p:nvSpPr>
        <p:spPr>
          <a:xfrm>
            <a:off x="3191400" y="23773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0"/>
          <p:cNvSpPr/>
          <p:nvPr>
            <p:ph idx="5" type="pic"/>
          </p:nvPr>
        </p:nvSpPr>
        <p:spPr>
          <a:xfrm>
            <a:off x="3191400" y="2377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6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45" name="Google Shape;245;p30"/>
          <p:cNvSpPr/>
          <p:nvPr>
            <p:ph idx="7" type="pic"/>
          </p:nvPr>
        </p:nvSpPr>
        <p:spPr>
          <a:xfrm>
            <a:off x="3787750" y="7122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0"/>
          <p:cNvSpPr/>
          <p:nvPr>
            <p:ph idx="8" type="pic"/>
          </p:nvPr>
        </p:nvSpPr>
        <p:spPr>
          <a:xfrm>
            <a:off x="3787750" y="2851125"/>
            <a:ext cx="16251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30"/>
          <p:cNvSpPr/>
          <p:nvPr>
            <p:ph idx="9" type="pic"/>
          </p:nvPr>
        </p:nvSpPr>
        <p:spPr>
          <a:xfrm>
            <a:off x="6660975" y="7159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30"/>
          <p:cNvSpPr/>
          <p:nvPr>
            <p:ph idx="13" type="pic"/>
          </p:nvPr>
        </p:nvSpPr>
        <p:spPr>
          <a:xfrm>
            <a:off x="6660681" y="2853125"/>
            <a:ext cx="16257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0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53" name="Google Shape;253;p30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1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31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9" name="Google Shape;259;p31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1"/>
          <p:cNvSpPr/>
          <p:nvPr>
            <p:ph idx="6" type="pic"/>
          </p:nvPr>
        </p:nvSpPr>
        <p:spPr>
          <a:xfrm>
            <a:off x="31914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1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>
            <p:ph idx="7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8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64" name="Google Shape;264;p3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9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7" name="Google Shape;267;p31"/>
          <p:cNvSpPr txBox="1"/>
          <p:nvPr>
            <p:ph idx="1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8" name="Google Shape;268;p31"/>
          <p:cNvSpPr txBox="1"/>
          <p:nvPr>
            <p:ph idx="1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69" name="Google Shape;269;p31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1"/>
          <p:cNvSpPr txBox="1"/>
          <p:nvPr>
            <p:ph idx="15" type="body"/>
          </p:nvPr>
        </p:nvSpPr>
        <p:spPr>
          <a:xfrm>
            <a:off x="31914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16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">
  <p:cSld name="CAPTION_ONLY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2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7" name="Google Shape;277;p32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2"/>
          <p:cNvSpPr/>
          <p:nvPr>
            <p:ph idx="6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2"/>
          <p:cNvSpPr txBox="1"/>
          <p:nvPr>
            <p:ph idx="7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1" name="Google Shape;281;p32"/>
          <p:cNvSpPr txBox="1"/>
          <p:nvPr>
            <p:ph idx="8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9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83" name="Google Shape;283;p3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2"/>
          <p:cNvSpPr txBox="1"/>
          <p:nvPr>
            <p:ph idx="13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14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6" name="Google Shape;286;p32"/>
          <p:cNvSpPr/>
          <p:nvPr>
            <p:ph idx="15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2"/>
          <p:cNvSpPr txBox="1"/>
          <p:nvPr>
            <p:ph idx="16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8" name="Google Shape;288;p32"/>
          <p:cNvSpPr/>
          <p:nvPr>
            <p:ph idx="17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2"/>
          <p:cNvSpPr txBox="1"/>
          <p:nvPr>
            <p:ph idx="18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 1">
  <p:cSld name="CAPTION_ONLY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>
            <p:ph idx="2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93" name="Google Shape;293;p33"/>
          <p:cNvSpPr/>
          <p:nvPr>
            <p:ph idx="3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3"/>
          <p:cNvSpPr txBox="1"/>
          <p:nvPr>
            <p:ph idx="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6" name="Google Shape;296;p33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98" name="Google Shape;298;p3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3"/>
          <p:cNvSpPr txBox="1"/>
          <p:nvPr>
            <p:ph idx="7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0" name="Google Shape;300;p33"/>
          <p:cNvSpPr/>
          <p:nvPr>
            <p:ph idx="8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3"/>
          <p:cNvSpPr txBox="1"/>
          <p:nvPr>
            <p:ph idx="9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2" name="Google Shape;302;p33"/>
          <p:cNvSpPr/>
          <p:nvPr>
            <p:ph idx="13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3"/>
          <p:cNvSpPr txBox="1"/>
          <p:nvPr>
            <p:ph idx="14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4" name="Google Shape;304;p33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 txBox="1"/>
          <p:nvPr>
            <p:ph idx="15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06" name="Google Shape;306;p33"/>
          <p:cNvSpPr txBox="1"/>
          <p:nvPr>
            <p:ph idx="16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">
  <p:cSld name="BIG_NUMBER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4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11" name="Google Shape;311;p34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12" name="Google Shape;312;p34"/>
          <p:cNvSpPr/>
          <p:nvPr>
            <p:ph idx="3" type="pic"/>
          </p:nvPr>
        </p:nvSpPr>
        <p:spPr>
          <a:xfrm>
            <a:off x="2448725" y="237600"/>
            <a:ext cx="42168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4"/>
          <p:cNvSpPr/>
          <p:nvPr>
            <p:ph idx="4" type="pic"/>
          </p:nvPr>
        </p:nvSpPr>
        <p:spPr>
          <a:xfrm>
            <a:off x="226300" y="240550"/>
            <a:ext cx="19947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4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5" name="Google Shape;315;p34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6" name="Google Shape;316;p34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17" name="Google Shape;317;p3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4"/>
          <p:cNvSpPr txBox="1"/>
          <p:nvPr>
            <p:ph idx="8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19" name="Google Shape;319;p34"/>
          <p:cNvSpPr txBox="1"/>
          <p:nvPr>
            <p:ph idx="9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and Tablet">
  <p:cSld name="BIG_NUMBER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Modern Digital Tablet Mockup On White Background." id="321" name="Google Shape;321;p35"/>
          <p:cNvPicPr preferRelativeResize="0"/>
          <p:nvPr/>
        </p:nvPicPr>
        <p:blipFill rotWithShape="1">
          <a:blip r:embed="rId2">
            <a:alphaModFix/>
          </a:blip>
          <a:srcRect b="0" l="25189" r="24880" t="0"/>
          <a:stretch/>
        </p:blipFill>
        <p:spPr>
          <a:xfrm>
            <a:off x="3051913" y="241599"/>
            <a:ext cx="3016673" cy="4026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isolated mockup iPhone with white screen in a white background on high-quality studio shot."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23169" r="23110" t="0"/>
          <a:stretch/>
        </p:blipFill>
        <p:spPr>
          <a:xfrm>
            <a:off x="187287" y="963838"/>
            <a:ext cx="2089201" cy="25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26" name="Google Shape;326;p35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27" name="Google Shape;327;p35"/>
          <p:cNvSpPr txBox="1"/>
          <p:nvPr>
            <p:ph idx="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30" name="Google Shape;330;p3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5"/>
          <p:cNvSpPr txBox="1"/>
          <p:nvPr>
            <p:ph idx="6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2" name="Google Shape;332;p35"/>
          <p:cNvSpPr txBox="1"/>
          <p:nvPr>
            <p:ph idx="7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3" name="Google Shape;333;p35"/>
          <p:cNvSpPr/>
          <p:nvPr>
            <p:ph idx="8" type="pic"/>
          </p:nvPr>
        </p:nvSpPr>
        <p:spPr>
          <a:xfrm>
            <a:off x="752100" y="1234175"/>
            <a:ext cx="976200" cy="2109600"/>
          </a:xfrm>
          <a:prstGeom prst="roundRect">
            <a:avLst>
              <a:gd fmla="val 14756" name="adj"/>
            </a:avLst>
          </a:prstGeom>
          <a:noFill/>
          <a:ln>
            <a:noFill/>
          </a:ln>
        </p:spPr>
      </p:sp>
      <p:sp>
        <p:nvSpPr>
          <p:cNvPr id="334" name="Google Shape;334;p35"/>
          <p:cNvSpPr/>
          <p:nvPr>
            <p:ph idx="9" type="pic"/>
          </p:nvPr>
        </p:nvSpPr>
        <p:spPr>
          <a:xfrm>
            <a:off x="3587175" y="753250"/>
            <a:ext cx="1916100" cy="31164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">
  <p:cSld name="CUSTOM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ern Desktop Monitor." id="336" name="Google Shape;3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00" y="-18362"/>
            <a:ext cx="9018199" cy="520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/>
          <p:nvPr>
            <p:ph idx="2" type="pic"/>
          </p:nvPr>
        </p:nvSpPr>
        <p:spPr>
          <a:xfrm>
            <a:off x="1479083" y="264705"/>
            <a:ext cx="6138900" cy="36150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lboard 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>
            <p:ph idx="2" type="pic"/>
          </p:nvPr>
        </p:nvSpPr>
        <p:spPr>
          <a:xfrm>
            <a:off x="1345350" y="1750800"/>
            <a:ext cx="6517500" cy="11877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1">
  <p:cSld name="TITLE_18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/>
          <p:nvPr>
            <p:ph idx="2" type="pic"/>
          </p:nvPr>
        </p:nvSpPr>
        <p:spPr>
          <a:xfrm>
            <a:off x="0" y="0"/>
            <a:ext cx="29625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8"/>
          <p:cNvSpPr/>
          <p:nvPr>
            <p:ph idx="3" type="pic"/>
          </p:nvPr>
        </p:nvSpPr>
        <p:spPr>
          <a:xfrm>
            <a:off x="2962500" y="0"/>
            <a:ext cx="3474600" cy="28248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38"/>
          <p:cNvSpPr/>
          <p:nvPr>
            <p:ph idx="4" type="pic"/>
          </p:nvPr>
        </p:nvSpPr>
        <p:spPr>
          <a:xfrm>
            <a:off x="0" y="1900800"/>
            <a:ext cx="29625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8"/>
          <p:cNvSpPr/>
          <p:nvPr>
            <p:ph idx="5" type="pic"/>
          </p:nvPr>
        </p:nvSpPr>
        <p:spPr>
          <a:xfrm>
            <a:off x="2962500" y="2824800"/>
            <a:ext cx="3474600" cy="23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8"/>
          <p:cNvSpPr/>
          <p:nvPr>
            <p:ph idx="6" type="pic"/>
          </p:nvPr>
        </p:nvSpPr>
        <p:spPr>
          <a:xfrm>
            <a:off x="6437100" y="0"/>
            <a:ext cx="2706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2">
  <p:cSld name="TITLE_18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/>
          <p:nvPr>
            <p:ph idx="2" type="pic"/>
          </p:nvPr>
        </p:nvSpPr>
        <p:spPr>
          <a:xfrm>
            <a:off x="0" y="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39"/>
          <p:cNvSpPr/>
          <p:nvPr>
            <p:ph idx="3" type="pic"/>
          </p:nvPr>
        </p:nvSpPr>
        <p:spPr>
          <a:xfrm>
            <a:off x="0" y="1900800"/>
            <a:ext cx="45720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39"/>
          <p:cNvSpPr/>
          <p:nvPr>
            <p:ph idx="4" type="pic"/>
          </p:nvPr>
        </p:nvSpPr>
        <p:spPr>
          <a:xfrm>
            <a:off x="4572000" y="324270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39"/>
          <p:cNvSpPr/>
          <p:nvPr>
            <p:ph idx="5" type="pic"/>
          </p:nvPr>
        </p:nvSpPr>
        <p:spPr>
          <a:xfrm>
            <a:off x="4572000" y="0"/>
            <a:ext cx="4572000" cy="324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3">
  <p:cSld name="TITLE_18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4">
  <p:cSld name="TITLE_18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1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3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ography Analysis">
  <p:cSld name="TITLE_1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>
            <p:ph idx="2" type="pic"/>
          </p:nvPr>
        </p:nvSpPr>
        <p:spPr>
          <a:xfrm>
            <a:off x="7455377" y="1663201"/>
            <a:ext cx="1427400" cy="14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42"/>
          <p:cNvSpPr/>
          <p:nvPr>
            <p:ph idx="3" type="pic"/>
          </p:nvPr>
        </p:nvSpPr>
        <p:spPr>
          <a:xfrm>
            <a:off x="3703500" y="712800"/>
            <a:ext cx="3328200" cy="332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2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64" name="Google Shape;364;p42"/>
          <p:cNvSpPr txBox="1"/>
          <p:nvPr>
            <p:ph idx="4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366" name="Google Shape;366;p42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8" name="Google Shape;368;p42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69" name="Google Shape;369;p4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42"/>
          <p:cNvSpPr txBox="1"/>
          <p:nvPr>
            <p:ph idx="8" type="body"/>
          </p:nvPr>
        </p:nvSpPr>
        <p:spPr>
          <a:xfrm>
            <a:off x="3703500" y="4183275"/>
            <a:ext cx="33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1">
  <p:cSld name="TITLE_14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/>
        </p:nvSpPr>
        <p:spPr>
          <a:xfrm rot="5400000">
            <a:off x="5382025" y="1009350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3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3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7" name="Google Shape;377;p43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8" name="Google Shape;378;p43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9" name="Google Shape;379;p43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3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43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3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3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3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3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3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43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3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3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3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3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3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3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43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43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3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43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43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43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3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43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43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43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43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09" name="Google Shape;409;p4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43"/>
          <p:cNvSpPr txBox="1"/>
          <p:nvPr>
            <p:ph idx="39" type="body"/>
          </p:nvPr>
        </p:nvSpPr>
        <p:spPr>
          <a:xfrm>
            <a:off x="6386875" y="3121200"/>
            <a:ext cx="22770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11" name="Google Shape;411;p43"/>
          <p:cNvSpPr txBox="1"/>
          <p:nvPr>
            <p:ph idx="40" type="subTitle"/>
          </p:nvPr>
        </p:nvSpPr>
        <p:spPr>
          <a:xfrm>
            <a:off x="638132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12" name="Google Shape;412;p43"/>
          <p:cNvSpPr txBox="1"/>
          <p:nvPr>
            <p:ph idx="41" type="body"/>
          </p:nvPr>
        </p:nvSpPr>
        <p:spPr>
          <a:xfrm>
            <a:off x="228600" y="4421208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2">
  <p:cSld name="TITLE_14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0" name="Google Shape;420;p44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4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44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4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4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4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4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4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4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44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4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4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4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4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4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44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4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44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44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4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4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4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4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4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4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4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4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4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4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0" name="Google Shape;450;p4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44"/>
          <p:cNvSpPr/>
          <p:nvPr>
            <p:ph idx="39" type="pic"/>
          </p:nvPr>
        </p:nvSpPr>
        <p:spPr>
          <a:xfrm>
            <a:off x="61485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4"/>
          <p:cNvSpPr/>
          <p:nvPr>
            <p:ph idx="40" type="pic"/>
          </p:nvPr>
        </p:nvSpPr>
        <p:spPr>
          <a:xfrm>
            <a:off x="61485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44"/>
          <p:cNvSpPr/>
          <p:nvPr>
            <p:ph idx="41" type="pic"/>
          </p:nvPr>
        </p:nvSpPr>
        <p:spPr>
          <a:xfrm>
            <a:off x="61485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44"/>
          <p:cNvSpPr/>
          <p:nvPr>
            <p:ph idx="42" type="pic"/>
          </p:nvPr>
        </p:nvSpPr>
        <p:spPr>
          <a:xfrm>
            <a:off x="61485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44"/>
          <p:cNvSpPr/>
          <p:nvPr>
            <p:ph idx="43" type="pic"/>
          </p:nvPr>
        </p:nvSpPr>
        <p:spPr>
          <a:xfrm>
            <a:off x="68839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44"/>
          <p:cNvSpPr/>
          <p:nvPr>
            <p:ph idx="44" type="pic"/>
          </p:nvPr>
        </p:nvSpPr>
        <p:spPr>
          <a:xfrm>
            <a:off x="68839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44"/>
          <p:cNvSpPr/>
          <p:nvPr>
            <p:ph idx="45" type="pic"/>
          </p:nvPr>
        </p:nvSpPr>
        <p:spPr>
          <a:xfrm>
            <a:off x="68839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44"/>
          <p:cNvSpPr/>
          <p:nvPr>
            <p:ph idx="46" type="pic"/>
          </p:nvPr>
        </p:nvSpPr>
        <p:spPr>
          <a:xfrm>
            <a:off x="68839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44"/>
          <p:cNvSpPr/>
          <p:nvPr>
            <p:ph idx="47" type="pic"/>
          </p:nvPr>
        </p:nvSpPr>
        <p:spPr>
          <a:xfrm>
            <a:off x="763529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44"/>
          <p:cNvSpPr/>
          <p:nvPr>
            <p:ph idx="48" type="pic"/>
          </p:nvPr>
        </p:nvSpPr>
        <p:spPr>
          <a:xfrm>
            <a:off x="763529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44"/>
          <p:cNvSpPr/>
          <p:nvPr>
            <p:ph idx="49" type="pic"/>
          </p:nvPr>
        </p:nvSpPr>
        <p:spPr>
          <a:xfrm>
            <a:off x="763529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44"/>
          <p:cNvSpPr/>
          <p:nvPr>
            <p:ph idx="50" type="pic"/>
          </p:nvPr>
        </p:nvSpPr>
        <p:spPr>
          <a:xfrm>
            <a:off x="763529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4"/>
          <p:cNvSpPr/>
          <p:nvPr>
            <p:ph idx="51" type="pic"/>
          </p:nvPr>
        </p:nvSpPr>
        <p:spPr>
          <a:xfrm>
            <a:off x="836561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4"/>
          <p:cNvSpPr/>
          <p:nvPr>
            <p:ph idx="52" type="pic"/>
          </p:nvPr>
        </p:nvSpPr>
        <p:spPr>
          <a:xfrm>
            <a:off x="836561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44"/>
          <p:cNvSpPr/>
          <p:nvPr>
            <p:ph idx="53" type="pic"/>
          </p:nvPr>
        </p:nvSpPr>
        <p:spPr>
          <a:xfrm>
            <a:off x="836561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4"/>
          <p:cNvSpPr/>
          <p:nvPr>
            <p:ph idx="54" type="pic"/>
          </p:nvPr>
        </p:nvSpPr>
        <p:spPr>
          <a:xfrm>
            <a:off x="836561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System">
  <p:cSld name="TITLE_19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70" name="Google Shape;470;p45"/>
          <p:cNvSpPr txBox="1"/>
          <p:nvPr>
            <p:ph idx="2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71" name="Google Shape;471;p4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45"/>
          <p:cNvSpPr/>
          <p:nvPr>
            <p:ph idx="3" type="pic"/>
          </p:nvPr>
        </p:nvSpPr>
        <p:spPr>
          <a:xfrm>
            <a:off x="3191400" y="237725"/>
            <a:ext cx="19008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5"/>
          <p:cNvSpPr/>
          <p:nvPr>
            <p:ph idx="4" type="pic"/>
          </p:nvPr>
        </p:nvSpPr>
        <p:spPr>
          <a:xfrm>
            <a:off x="6660675" y="475200"/>
            <a:ext cx="2226300" cy="38034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45"/>
          <p:cNvSpPr/>
          <p:nvPr>
            <p:ph idx="5" type="pic"/>
          </p:nvPr>
        </p:nvSpPr>
        <p:spPr>
          <a:xfrm>
            <a:off x="3191400" y="2613600"/>
            <a:ext cx="3240600" cy="16650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45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476" name="Google Shape;476;p45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7" name="Google Shape;477;p45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8" name="Google Shape;478;p45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79" name="Google Shape;479;p4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5"/>
          <p:cNvSpPr txBox="1"/>
          <p:nvPr>
            <p:ph idx="9" type="body"/>
          </p:nvPr>
        </p:nvSpPr>
        <p:spPr>
          <a:xfrm>
            <a:off x="3191400" y="4416313"/>
            <a:ext cx="32406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481" name="Google Shape;481;p45"/>
          <p:cNvSpPr txBox="1"/>
          <p:nvPr>
            <p:ph idx="13" type="body"/>
          </p:nvPr>
        </p:nvSpPr>
        <p:spPr>
          <a:xfrm>
            <a:off x="6660600" y="4416313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482" name="Google Shape;482;p45"/>
          <p:cNvSpPr txBox="1"/>
          <p:nvPr>
            <p:ph idx="14" type="body"/>
          </p:nvPr>
        </p:nvSpPr>
        <p:spPr>
          <a:xfrm>
            <a:off x="3190925" y="2280350"/>
            <a:ext cx="1900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CUSTOM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/>
          <p:nvPr>
            <p:ph idx="2" type="pic"/>
          </p:nvPr>
        </p:nvSpPr>
        <p:spPr>
          <a:xfrm>
            <a:off x="228450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46"/>
          <p:cNvSpPr/>
          <p:nvPr>
            <p:ph idx="3" type="pic"/>
          </p:nvPr>
        </p:nvSpPr>
        <p:spPr>
          <a:xfrm>
            <a:off x="3191038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46"/>
          <p:cNvSpPr/>
          <p:nvPr>
            <p:ph idx="4" type="pic"/>
          </p:nvPr>
        </p:nvSpPr>
        <p:spPr>
          <a:xfrm>
            <a:off x="6153613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4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6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9" name="Google Shape;489;p46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0" name="Google Shape;490;p46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91" name="Google Shape;491;p4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49575" y="634948"/>
            <a:ext cx="2277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49575" y="3121200"/>
            <a:ext cx="84333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50">
          <p15:clr>
            <a:srgbClr val="E46962"/>
          </p15:clr>
        </p15:guide>
        <p15:guide id="2" orient="horz" pos="2845">
          <p15:clr>
            <a:srgbClr val="E46962"/>
          </p15:clr>
        </p15:guide>
        <p15:guide id="3" pos="144">
          <p15:clr>
            <a:srgbClr val="E46962"/>
          </p15:clr>
        </p15:guide>
        <p15:guide id="4" pos="467">
          <p15:clr>
            <a:srgbClr val="E46962"/>
          </p15:clr>
        </p15:guide>
        <p15:guide id="5" pos="611">
          <p15:clr>
            <a:srgbClr val="E46962"/>
          </p15:clr>
        </p15:guide>
        <p15:guide id="6" pos="933">
          <p15:clr>
            <a:srgbClr val="E46962"/>
          </p15:clr>
        </p15:guide>
        <p15:guide id="7" pos="1077">
          <p15:clr>
            <a:srgbClr val="E46962"/>
          </p15:clr>
        </p15:guide>
        <p15:guide id="8" pos="1400">
          <p15:clr>
            <a:srgbClr val="E46962"/>
          </p15:clr>
        </p15:guide>
        <p15:guide id="9" pos="1544">
          <p15:clr>
            <a:srgbClr val="E46962"/>
          </p15:clr>
        </p15:guide>
        <p15:guide id="10" pos="1866">
          <p15:clr>
            <a:srgbClr val="E46962"/>
          </p15:clr>
        </p15:guide>
        <p15:guide id="11" pos="2010">
          <p15:clr>
            <a:srgbClr val="E46962"/>
          </p15:clr>
        </p15:guide>
        <p15:guide id="12" pos="2477">
          <p15:clr>
            <a:srgbClr val="E46962"/>
          </p15:clr>
        </p15:guide>
        <p15:guide id="13" pos="2333">
          <p15:clr>
            <a:srgbClr val="E46962"/>
          </p15:clr>
        </p15:guide>
        <p15:guide id="14" pos="2799">
          <p15:clr>
            <a:srgbClr val="E46962"/>
          </p15:clr>
        </p15:guide>
        <p15:guide id="15" pos="3266">
          <p15:clr>
            <a:srgbClr val="E46962"/>
          </p15:clr>
        </p15:guide>
        <p15:guide id="16" pos="2943">
          <p15:clr>
            <a:srgbClr val="E46962"/>
          </p15:clr>
        </p15:guide>
        <p15:guide id="17" pos="3729">
          <p15:clr>
            <a:srgbClr val="E46962"/>
          </p15:clr>
        </p15:guide>
        <p15:guide id="18" pos="3410">
          <p15:clr>
            <a:srgbClr val="E46962"/>
          </p15:clr>
        </p15:guide>
        <p15:guide id="19" pos="4196">
          <p15:clr>
            <a:srgbClr val="E46962"/>
          </p15:clr>
        </p15:guide>
        <p15:guide id="20" pos="3873">
          <p15:clr>
            <a:srgbClr val="E46962"/>
          </p15:clr>
        </p15:guide>
        <p15:guide id="21" pos="4340">
          <p15:clr>
            <a:srgbClr val="E46962"/>
          </p15:clr>
        </p15:guide>
        <p15:guide id="22" pos="4806">
          <p15:clr>
            <a:srgbClr val="E46962"/>
          </p15:clr>
        </p15:guide>
        <p15:guide id="23" pos="4662">
          <p15:clr>
            <a:srgbClr val="E46962"/>
          </p15:clr>
        </p15:guide>
        <p15:guide id="24" pos="5273">
          <p15:clr>
            <a:srgbClr val="E46962"/>
          </p15:clr>
        </p15:guide>
        <p15:guide id="25" pos="5129">
          <p15:clr>
            <a:srgbClr val="E46962"/>
          </p15:clr>
        </p15:guide>
        <p15:guide id="26" pos="5595">
          <p15:clr>
            <a:srgbClr val="E46962"/>
          </p15:clr>
        </p15:guide>
        <p15:guide id="27" orient="horz" pos="299">
          <p15:clr>
            <a:srgbClr val="E46962"/>
          </p15:clr>
        </p15:guide>
        <p15:guide id="28" orient="horz" pos="449">
          <p15:clr>
            <a:srgbClr val="E46962"/>
          </p15:clr>
        </p15:guide>
        <p15:guide id="29" orient="horz" pos="599">
          <p15:clr>
            <a:srgbClr val="E46962"/>
          </p15:clr>
        </p15:guide>
        <p15:guide id="30" orient="horz" pos="748">
          <p15:clr>
            <a:srgbClr val="E46962"/>
          </p15:clr>
        </p15:guide>
        <p15:guide id="31" orient="horz" pos="898">
          <p15:clr>
            <a:srgbClr val="E46962"/>
          </p15:clr>
        </p15:guide>
        <p15:guide id="32" orient="horz" pos="1048">
          <p15:clr>
            <a:srgbClr val="E46962"/>
          </p15:clr>
        </p15:guide>
        <p15:guide id="33" orient="horz" pos="1197">
          <p15:clr>
            <a:srgbClr val="E46962"/>
          </p15:clr>
        </p15:guide>
        <p15:guide id="34" orient="horz" pos="1347">
          <p15:clr>
            <a:srgbClr val="E46962"/>
          </p15:clr>
        </p15:guide>
        <p15:guide id="35" orient="horz" pos="1497">
          <p15:clr>
            <a:srgbClr val="E46962"/>
          </p15:clr>
        </p15:guide>
        <p15:guide id="36" orient="horz" pos="1646">
          <p15:clr>
            <a:srgbClr val="E46962"/>
          </p15:clr>
        </p15:guide>
        <p15:guide id="37" orient="horz" pos="1796">
          <p15:clr>
            <a:srgbClr val="E46962"/>
          </p15:clr>
        </p15:guide>
        <p15:guide id="38" orient="horz" pos="1947">
          <p15:clr>
            <a:srgbClr val="E46962"/>
          </p15:clr>
        </p15:guide>
        <p15:guide id="39" orient="horz" pos="2097">
          <p15:clr>
            <a:srgbClr val="E46962"/>
          </p15:clr>
        </p15:guide>
        <p15:guide id="40" orient="horz" pos="2246">
          <p15:clr>
            <a:srgbClr val="E46962"/>
          </p15:clr>
        </p15:guide>
        <p15:guide id="41" orient="horz" pos="2396">
          <p15:clr>
            <a:srgbClr val="E46962"/>
          </p15:clr>
        </p15:guide>
        <p15:guide id="42" orient="horz" pos="2546">
          <p15:clr>
            <a:srgbClr val="E46962"/>
          </p15:clr>
        </p15:guide>
        <p15:guide id="43" orient="horz" pos="2695">
          <p15:clr>
            <a:srgbClr val="E46962"/>
          </p15:clr>
        </p15:guide>
        <p15:guide id="44" orient="horz" pos="2995">
          <p15:clr>
            <a:srgbClr val="E46962"/>
          </p15:clr>
        </p15:guide>
        <p15:guide id="45" orient="horz" pos="313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hyperlink" Target="https://www.linkedin.com/in/federica-fragapane-3988bb4b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linkedin.com/in/federica-fragapane-3988bb4b/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olasdroin.github.io/snsf-dataviz/" TargetMode="External"/><Relationship Id="rId4" Type="http://schemas.openxmlformats.org/officeDocument/2006/relationships/hyperlink" Target="https://holtzy.github.io/Mortality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3.png"/><Relationship Id="rId6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8"/>
          <p:cNvSpPr txBox="1"/>
          <p:nvPr>
            <p:ph type="title"/>
          </p:nvPr>
        </p:nvSpPr>
        <p:spPr>
          <a:xfrm>
            <a:off x="740693" y="1"/>
            <a:ext cx="35310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Atelier Méthodes</a:t>
            </a:r>
            <a:endParaRPr/>
          </a:p>
        </p:txBody>
      </p:sp>
      <p:sp>
        <p:nvSpPr>
          <p:cNvPr id="498" name="Google Shape;498;p48"/>
          <p:cNvSpPr/>
          <p:nvPr/>
        </p:nvSpPr>
        <p:spPr>
          <a:xfrm>
            <a:off x="6148575" y="1423800"/>
            <a:ext cx="2995500" cy="11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8"/>
          <p:cNvSpPr/>
          <p:nvPr/>
        </p:nvSpPr>
        <p:spPr>
          <a:xfrm>
            <a:off x="6148575" y="2613600"/>
            <a:ext cx="2995500" cy="118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8"/>
          <p:cNvSpPr/>
          <p:nvPr/>
        </p:nvSpPr>
        <p:spPr>
          <a:xfrm>
            <a:off x="0" y="3803400"/>
            <a:ext cx="2962800" cy="133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8"/>
          <p:cNvSpPr txBox="1"/>
          <p:nvPr/>
        </p:nvSpPr>
        <p:spPr>
          <a:xfrm>
            <a:off x="632275" y="1470575"/>
            <a:ext cx="5065200" cy="1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Visualisation de données</a:t>
            </a:r>
            <a:endParaRPr b="1" sz="5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2" name="Google Shape;502;p48"/>
          <p:cNvSpPr txBox="1"/>
          <p:nvPr/>
        </p:nvSpPr>
        <p:spPr>
          <a:xfrm>
            <a:off x="661550" y="446000"/>
            <a:ext cx="41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Centre Émile Durkheim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3" name="Google Shape;503;p48"/>
          <p:cNvSpPr/>
          <p:nvPr/>
        </p:nvSpPr>
        <p:spPr>
          <a:xfrm>
            <a:off x="2962800" y="3802150"/>
            <a:ext cx="3185700" cy="1339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6148575" y="3803400"/>
            <a:ext cx="2995500" cy="133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8"/>
          <p:cNvSpPr/>
          <p:nvPr/>
        </p:nvSpPr>
        <p:spPr>
          <a:xfrm>
            <a:off x="6148575" y="0"/>
            <a:ext cx="2995500" cy="1427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57"/>
          <p:cNvSpPr txBox="1"/>
          <p:nvPr>
            <p:ph type="title"/>
          </p:nvPr>
        </p:nvSpPr>
        <p:spPr>
          <a:xfrm>
            <a:off x="449575" y="641475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TWEETS MUSK</a:t>
            </a:r>
            <a:endParaRPr sz="2200"/>
          </a:p>
        </p:txBody>
      </p:sp>
      <p:pic>
        <p:nvPicPr>
          <p:cNvPr id="605" name="Google Shape;605;p57" title="elonmus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638" y="226961"/>
            <a:ext cx="2308625" cy="429807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6" name="Google Shape;606;p57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607" name="Google Shape;607;p57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Imaginons que l’on travaille avec ce jeu de données très simple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58"/>
          <p:cNvSpPr txBox="1"/>
          <p:nvPr>
            <p:ph type="title"/>
          </p:nvPr>
        </p:nvSpPr>
        <p:spPr>
          <a:xfrm>
            <a:off x="449575" y="641475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LINE CHART</a:t>
            </a:r>
            <a:endParaRPr sz="2200"/>
          </a:p>
        </p:txBody>
      </p:sp>
      <p:pic>
        <p:nvPicPr>
          <p:cNvPr id="614" name="Google Shape;614;p58" title="l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075" y="698825"/>
            <a:ext cx="5942651" cy="33543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5" name="Google Shape;615;p58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616" name="Google Shape;616;p58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Graphique de série temporelle par défaut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59"/>
          <p:cNvSpPr txBox="1"/>
          <p:nvPr>
            <p:ph type="title"/>
          </p:nvPr>
        </p:nvSpPr>
        <p:spPr>
          <a:xfrm>
            <a:off x="409800" y="601775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AREA</a:t>
            </a:r>
            <a:r>
              <a:rPr lang="en" sz="2200"/>
              <a:t> CHART</a:t>
            </a:r>
            <a:endParaRPr sz="2200"/>
          </a:p>
        </p:txBody>
      </p:sp>
      <p:pic>
        <p:nvPicPr>
          <p:cNvPr id="623" name="Google Shape;623;p59" title="are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650" y="701375"/>
            <a:ext cx="5933624" cy="3349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4" name="Google Shape;624;p59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625" name="Google Shape;625;p59"/>
          <p:cNvSpPr txBox="1"/>
          <p:nvPr>
            <p:ph idx="9" type="body"/>
          </p:nvPr>
        </p:nvSpPr>
        <p:spPr>
          <a:xfrm>
            <a:off x="330475" y="3090600"/>
            <a:ext cx="25152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Variante du line chart qui donne un effet de “montant” : quelque chose que l’on compte (discret/continu)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/>
              <a:t>Évolution de la taille : pas très pertinent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/>
              <a:t>Nombre de jours ensoleillés par semaine à Bordeaux : pourquoi pas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p60"/>
          <p:cNvSpPr txBox="1"/>
          <p:nvPr>
            <p:ph type="title"/>
          </p:nvPr>
        </p:nvSpPr>
        <p:spPr>
          <a:xfrm>
            <a:off x="449575" y="634275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CIRCULAR</a:t>
            </a:r>
            <a:r>
              <a:rPr lang="en" sz="2200"/>
              <a:t> CHART</a:t>
            </a:r>
            <a:endParaRPr sz="2200"/>
          </a:p>
        </p:txBody>
      </p:sp>
      <p:pic>
        <p:nvPicPr>
          <p:cNvPr id="632" name="Google Shape;632;p60" title="circular_b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963" y="162375"/>
            <a:ext cx="4170025" cy="43110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3" name="Google Shape;633;p60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634" name="Google Shape;634;p60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Plus difficile à lire, mais permet de raconter une histoire plus facilement -&gt; annotations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61"/>
          <p:cNvSpPr txBox="1"/>
          <p:nvPr>
            <p:ph type="title"/>
          </p:nvPr>
        </p:nvSpPr>
        <p:spPr>
          <a:xfrm>
            <a:off x="449575" y="634275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CALENDAR HEATMAP</a:t>
            </a:r>
            <a:endParaRPr sz="2200"/>
          </a:p>
        </p:txBody>
      </p:sp>
      <p:pic>
        <p:nvPicPr>
          <p:cNvPr id="641" name="Google Shape;641;p61" title="heatmap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400" y="266038"/>
            <a:ext cx="3871703" cy="42199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2" name="Google Shape;642;p61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643" name="Google Shape;643;p61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Mettre en avant les patterns mensuels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62"/>
          <p:cNvSpPr txBox="1"/>
          <p:nvPr>
            <p:ph type="title"/>
          </p:nvPr>
        </p:nvSpPr>
        <p:spPr>
          <a:xfrm>
            <a:off x="449575" y="601775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CALENDAR HEATMAP</a:t>
            </a:r>
            <a:endParaRPr sz="2200"/>
          </a:p>
        </p:txBody>
      </p:sp>
      <p:pic>
        <p:nvPicPr>
          <p:cNvPr id="650" name="Google Shape;650;p62" title="calendar_heat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75" y="1663200"/>
            <a:ext cx="8491049" cy="17620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1" name="Google Shape;651;p62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652" name="Google Shape;652;p62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Mettre en avant les patterns hebdomadaires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63"/>
          <p:cNvSpPr txBox="1"/>
          <p:nvPr>
            <p:ph type="title"/>
          </p:nvPr>
        </p:nvSpPr>
        <p:spPr>
          <a:xfrm>
            <a:off x="449575" y="601763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CALENDAR HEATMAP</a:t>
            </a:r>
            <a:endParaRPr sz="2200"/>
          </a:p>
        </p:txBody>
      </p:sp>
      <p:pic>
        <p:nvPicPr>
          <p:cNvPr id="659" name="Google Shape;659;p63" title="calendar_heat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75" y="1663200"/>
            <a:ext cx="8491049" cy="17620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0" name="Google Shape;660;p63" title="calendar_heatmap_bl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5" y="1663200"/>
            <a:ext cx="8491049" cy="17620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p63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662" name="Google Shape;662;p63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Mettre en avant des jours en particuliers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64" title="Screenshot 2025-03-26 at 20.07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350" y="145375"/>
            <a:ext cx="3608616" cy="43708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9" name="Google Shape;669;p64"/>
          <p:cNvSpPr txBox="1"/>
          <p:nvPr>
            <p:ph type="title"/>
          </p:nvPr>
        </p:nvSpPr>
        <p:spPr>
          <a:xfrm>
            <a:off x="449575" y="634275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AUTRES</a:t>
            </a:r>
            <a:endParaRPr sz="2200"/>
          </a:p>
        </p:txBody>
      </p:sp>
      <p:sp>
        <p:nvSpPr>
          <p:cNvPr id="670" name="Google Shape;670;p64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671" name="Google Shape;671;p64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Connected scatter 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Storytelling 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Précision +++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Lecture -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7" name="Google Shape;677;p65" title="Screenshot 2025-03-26 at 20.09.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100" y="237600"/>
            <a:ext cx="3017426" cy="4247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8" name="Google Shape;678;p65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679" name="Google Shape;679;p65"/>
          <p:cNvSpPr txBox="1"/>
          <p:nvPr>
            <p:ph type="title"/>
          </p:nvPr>
        </p:nvSpPr>
        <p:spPr>
          <a:xfrm>
            <a:off x="449575" y="634275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AUTRES</a:t>
            </a:r>
            <a:endParaRPr sz="2200"/>
          </a:p>
        </p:txBody>
      </p:sp>
      <p:sp>
        <p:nvSpPr>
          <p:cNvPr id="680" name="Google Shape;680;p65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Area circular 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Storytelling +++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Tendance 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Précision 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Lecture --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6" name="Google Shape;686;p66" title="Screenshot 2025-03-26 at 20.09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663" y="522850"/>
            <a:ext cx="5805124" cy="384012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7" name="Google Shape;687;p66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688" name="Google Shape;688;p66"/>
          <p:cNvSpPr txBox="1"/>
          <p:nvPr>
            <p:ph type="title"/>
          </p:nvPr>
        </p:nvSpPr>
        <p:spPr>
          <a:xfrm>
            <a:off x="449575" y="634275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AUTRES</a:t>
            </a:r>
            <a:endParaRPr sz="2200"/>
          </a:p>
        </p:txBody>
      </p:sp>
      <p:sp>
        <p:nvSpPr>
          <p:cNvPr id="689" name="Google Shape;689;p66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Calendar heatmap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Storytelling +++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Tendance +++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Précision </a:t>
            </a: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Lecture ++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9"/>
          <p:cNvSpPr txBox="1"/>
          <p:nvPr>
            <p:ph type="title"/>
          </p:nvPr>
        </p:nvSpPr>
        <p:spPr>
          <a:xfrm>
            <a:off x="457200" y="457200"/>
            <a:ext cx="82023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511" name="Google Shape;511;p49"/>
          <p:cNvSpPr txBox="1"/>
          <p:nvPr>
            <p:ph idx="1" type="body"/>
          </p:nvPr>
        </p:nvSpPr>
        <p:spPr>
          <a:xfrm>
            <a:off x="458364" y="1636739"/>
            <a:ext cx="2442000" cy="1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01. INTRODUCTION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2" name="Google Shape;512;p4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49"/>
          <p:cNvSpPr txBox="1"/>
          <p:nvPr>
            <p:ph idx="2" type="body"/>
          </p:nvPr>
        </p:nvSpPr>
        <p:spPr>
          <a:xfrm>
            <a:off x="826308" y="1773686"/>
            <a:ext cx="20739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Présentations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Pourquoi la dataviz ?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14" name="Google Shape;514;p49"/>
          <p:cNvSpPr txBox="1"/>
          <p:nvPr>
            <p:ph idx="3" type="body"/>
          </p:nvPr>
        </p:nvSpPr>
        <p:spPr>
          <a:xfrm>
            <a:off x="3127641" y="1626449"/>
            <a:ext cx="2442000" cy="1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02. CE QU’ON PEUT FAIRE</a:t>
            </a:r>
            <a:endParaRPr sz="1100"/>
          </a:p>
        </p:txBody>
      </p:sp>
      <p:sp>
        <p:nvSpPr>
          <p:cNvPr id="515" name="Google Shape;515;p49"/>
          <p:cNvSpPr txBox="1"/>
          <p:nvPr>
            <p:ph idx="4" type="body"/>
          </p:nvPr>
        </p:nvSpPr>
        <p:spPr>
          <a:xfrm>
            <a:off x="3495604" y="1763421"/>
            <a:ext cx="2073900" cy="6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 dataviz c’est large!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Les compromis</a:t>
            </a:r>
            <a:endParaRPr sz="1200"/>
          </a:p>
        </p:txBody>
      </p:sp>
      <p:sp>
        <p:nvSpPr>
          <p:cNvPr id="516" name="Google Shape;516;p49"/>
          <p:cNvSpPr txBox="1"/>
          <p:nvPr>
            <p:ph idx="5" type="body"/>
          </p:nvPr>
        </p:nvSpPr>
        <p:spPr>
          <a:xfrm>
            <a:off x="5796898" y="1636739"/>
            <a:ext cx="2442000" cy="1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03. CE QU’ON DOIT FAIRE</a:t>
            </a:r>
            <a:endParaRPr sz="1100"/>
          </a:p>
        </p:txBody>
      </p:sp>
      <p:sp>
        <p:nvSpPr>
          <p:cNvPr id="517" name="Google Shape;517;p49"/>
          <p:cNvSpPr txBox="1"/>
          <p:nvPr>
            <p:ph idx="7" type="body"/>
          </p:nvPr>
        </p:nvSpPr>
        <p:spPr>
          <a:xfrm>
            <a:off x="407034" y="3153513"/>
            <a:ext cx="2442000" cy="1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04. CE QU’IL FAUT ÉVITER</a:t>
            </a:r>
            <a:endParaRPr sz="1100"/>
          </a:p>
        </p:txBody>
      </p:sp>
      <p:sp>
        <p:nvSpPr>
          <p:cNvPr id="518" name="Google Shape;518;p49"/>
          <p:cNvSpPr txBox="1"/>
          <p:nvPr>
            <p:ph idx="9" type="body"/>
          </p:nvPr>
        </p:nvSpPr>
        <p:spPr>
          <a:xfrm>
            <a:off x="2983586" y="3156266"/>
            <a:ext cx="2442000" cy="1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/>
              <a:t>05. COMMENT LE FAIRE</a:t>
            </a:r>
            <a:endParaRPr sz="1100"/>
          </a:p>
        </p:txBody>
      </p:sp>
      <p:sp>
        <p:nvSpPr>
          <p:cNvPr id="519" name="Google Shape;519;p49"/>
          <p:cNvSpPr txBox="1"/>
          <p:nvPr>
            <p:ph idx="13" type="body"/>
          </p:nvPr>
        </p:nvSpPr>
        <p:spPr>
          <a:xfrm>
            <a:off x="3351529" y="3293199"/>
            <a:ext cx="2073900" cy="6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Outils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Pros &amp; Cons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Cas d’usage 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Cas d’usage 2</a:t>
            </a:r>
            <a:endParaRPr sz="1200"/>
          </a:p>
        </p:txBody>
      </p:sp>
      <p:cxnSp>
        <p:nvCxnSpPr>
          <p:cNvPr id="520" name="Google Shape;520;p49"/>
          <p:cNvCxnSpPr/>
          <p:nvPr/>
        </p:nvCxnSpPr>
        <p:spPr>
          <a:xfrm>
            <a:off x="448784" y="1479263"/>
            <a:ext cx="24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49"/>
          <p:cNvCxnSpPr/>
          <p:nvPr/>
        </p:nvCxnSpPr>
        <p:spPr>
          <a:xfrm>
            <a:off x="5796898" y="1479263"/>
            <a:ext cx="24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49"/>
          <p:cNvCxnSpPr/>
          <p:nvPr/>
        </p:nvCxnSpPr>
        <p:spPr>
          <a:xfrm>
            <a:off x="2983586" y="2998790"/>
            <a:ext cx="24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49"/>
          <p:cNvCxnSpPr/>
          <p:nvPr/>
        </p:nvCxnSpPr>
        <p:spPr>
          <a:xfrm>
            <a:off x="3117509" y="1471726"/>
            <a:ext cx="24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49"/>
          <p:cNvCxnSpPr/>
          <p:nvPr/>
        </p:nvCxnSpPr>
        <p:spPr>
          <a:xfrm>
            <a:off x="406482" y="2998790"/>
            <a:ext cx="24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49"/>
          <p:cNvSpPr txBox="1"/>
          <p:nvPr>
            <p:ph idx="8" type="body"/>
          </p:nvPr>
        </p:nvSpPr>
        <p:spPr>
          <a:xfrm>
            <a:off x="774978" y="3290552"/>
            <a:ext cx="2208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Data-ink ratio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Légendes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Échelles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3D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Bonus : dans les médias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6" name="Google Shape;526;p49"/>
          <p:cNvSpPr txBox="1"/>
          <p:nvPr>
            <p:ph idx="6" type="body"/>
          </p:nvPr>
        </p:nvSpPr>
        <p:spPr>
          <a:xfrm>
            <a:off x="6164841" y="1773708"/>
            <a:ext cx="2073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Lecteurs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Format final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Objectif</a:t>
            </a:r>
            <a:endParaRPr sz="1200"/>
          </a:p>
        </p:txBody>
      </p:sp>
      <p:sp>
        <p:nvSpPr>
          <p:cNvPr id="527" name="Google Shape;527;p49"/>
          <p:cNvSpPr txBox="1"/>
          <p:nvPr>
            <p:ph idx="9" type="body"/>
          </p:nvPr>
        </p:nvSpPr>
        <p:spPr>
          <a:xfrm>
            <a:off x="5796911" y="3156266"/>
            <a:ext cx="2442000" cy="1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/>
              <a:t>06. LA SUITE?</a:t>
            </a:r>
            <a:endParaRPr sz="1100"/>
          </a:p>
        </p:txBody>
      </p:sp>
      <p:cxnSp>
        <p:nvCxnSpPr>
          <p:cNvPr id="528" name="Google Shape;528;p49"/>
          <p:cNvCxnSpPr/>
          <p:nvPr/>
        </p:nvCxnSpPr>
        <p:spPr>
          <a:xfrm>
            <a:off x="5796911" y="2998790"/>
            <a:ext cx="24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49"/>
          <p:cNvSpPr txBox="1"/>
          <p:nvPr>
            <p:ph idx="13" type="body"/>
          </p:nvPr>
        </p:nvSpPr>
        <p:spPr>
          <a:xfrm>
            <a:off x="6164854" y="3293199"/>
            <a:ext cx="2073900" cy="64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</a:t>
            </a:r>
            <a:endParaRPr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5" name="Google Shape;695;p67" title="Screenshot 2025-03-26 at 20.20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150" y="171205"/>
            <a:ext cx="4560200" cy="4409583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7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697" name="Google Shape;697;p67"/>
          <p:cNvSpPr txBox="1"/>
          <p:nvPr>
            <p:ph type="title"/>
          </p:nvPr>
        </p:nvSpPr>
        <p:spPr>
          <a:xfrm>
            <a:off x="449575" y="634275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AUTRES</a:t>
            </a:r>
            <a:endParaRPr sz="2200"/>
          </a:p>
        </p:txBody>
      </p:sp>
      <p:sp>
        <p:nvSpPr>
          <p:cNvPr id="698" name="Google Shape;698;p67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Données non temporelles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Eh bien si 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4" name="Google Shape;704;p68" title="Screenshot 2025-03-26 at 20.14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075" y="272400"/>
            <a:ext cx="5596699" cy="417268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5" name="Google Shape;705;p68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706" name="Google Shape;706;p68"/>
          <p:cNvSpPr txBox="1"/>
          <p:nvPr>
            <p:ph type="title"/>
          </p:nvPr>
        </p:nvSpPr>
        <p:spPr>
          <a:xfrm>
            <a:off x="449575" y="634275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AUTRES</a:t>
            </a:r>
            <a:endParaRPr sz="2200"/>
          </a:p>
        </p:txBody>
      </p:sp>
      <p:sp>
        <p:nvSpPr>
          <p:cNvPr id="707" name="Google Shape;707;p68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Données temporelles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Eh bien non 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69"/>
          <p:cNvSpPr txBox="1"/>
          <p:nvPr>
            <p:ph type="title"/>
          </p:nvPr>
        </p:nvSpPr>
        <p:spPr>
          <a:xfrm>
            <a:off x="449575" y="645000"/>
            <a:ext cx="22116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AUTRES</a:t>
            </a:r>
            <a:endParaRPr sz="2200"/>
          </a:p>
        </p:txBody>
      </p:sp>
      <p:pic>
        <p:nvPicPr>
          <p:cNvPr id="714" name="Google Shape;714;p69" title="Screenshot 2025-03-26 at 20.22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513" y="577125"/>
            <a:ext cx="5921826" cy="35977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5" name="Google Shape;715;p69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1" name="Google Shape;721;p70"/>
          <p:cNvSpPr txBox="1"/>
          <p:nvPr>
            <p:ph type="title"/>
          </p:nvPr>
        </p:nvSpPr>
        <p:spPr>
          <a:xfrm>
            <a:off x="449575" y="645000"/>
            <a:ext cx="22116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COMPROMIS</a:t>
            </a:r>
            <a:endParaRPr sz="2200"/>
          </a:p>
        </p:txBody>
      </p:sp>
      <p:sp>
        <p:nvSpPr>
          <p:cNvPr id="722" name="Google Shape;722;p70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pic>
        <p:nvPicPr>
          <p:cNvPr id="723" name="Google Shape;723;p70" title="Screenshot 2025-04-02 at 14.20.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851" y="413188"/>
            <a:ext cx="5963276" cy="29752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4" name="Google Shape;724;p70"/>
          <p:cNvSpPr txBox="1"/>
          <p:nvPr>
            <p:ph idx="9" type="body"/>
          </p:nvPr>
        </p:nvSpPr>
        <p:spPr>
          <a:xfrm>
            <a:off x="7953225" y="3605650"/>
            <a:ext cx="10719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Federica Fragapane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0" name="Google Shape;730;p71"/>
          <p:cNvSpPr txBox="1"/>
          <p:nvPr>
            <p:ph type="title"/>
          </p:nvPr>
        </p:nvSpPr>
        <p:spPr>
          <a:xfrm>
            <a:off x="449575" y="645000"/>
            <a:ext cx="22116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COMPROMIS</a:t>
            </a:r>
            <a:endParaRPr sz="2200"/>
          </a:p>
        </p:txBody>
      </p:sp>
      <p:sp>
        <p:nvSpPr>
          <p:cNvPr id="731" name="Google Shape;731;p71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732" name="Google Shape;732;p71"/>
          <p:cNvSpPr txBox="1"/>
          <p:nvPr>
            <p:ph idx="9" type="body"/>
          </p:nvPr>
        </p:nvSpPr>
        <p:spPr>
          <a:xfrm>
            <a:off x="7938800" y="4333225"/>
            <a:ext cx="10719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Federica Fragapane</a:t>
            </a:r>
            <a:endParaRPr/>
          </a:p>
        </p:txBody>
      </p:sp>
      <p:pic>
        <p:nvPicPr>
          <p:cNvPr id="733" name="Google Shape;733;p71" title="Screenshot 2025-04-02 at 14.23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875" y="228700"/>
            <a:ext cx="5600449" cy="39621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72"/>
          <p:cNvSpPr txBox="1"/>
          <p:nvPr>
            <p:ph type="title"/>
          </p:nvPr>
        </p:nvSpPr>
        <p:spPr>
          <a:xfrm>
            <a:off x="449575" y="645000"/>
            <a:ext cx="22116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COMPROMIS</a:t>
            </a:r>
            <a:endParaRPr sz="2200"/>
          </a:p>
        </p:txBody>
      </p:sp>
      <p:sp>
        <p:nvSpPr>
          <p:cNvPr id="740" name="Google Shape;740;p72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pic>
        <p:nvPicPr>
          <p:cNvPr id="741" name="Google Shape;741;p72" title="Screenshot 2025-04-02 at 14.46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875" y="809500"/>
            <a:ext cx="3149400" cy="276155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QU’ON DOIT FAIRE</a:t>
            </a:r>
            <a:endParaRPr/>
          </a:p>
        </p:txBody>
      </p:sp>
      <p:sp>
        <p:nvSpPr>
          <p:cNvPr id="747" name="Google Shape;747;p7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8" name="Google Shape;748;p73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4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LECTEURS</a:t>
            </a:r>
            <a:endParaRPr/>
          </a:p>
        </p:txBody>
      </p:sp>
      <p:sp>
        <p:nvSpPr>
          <p:cNvPr id="754" name="Google Shape;754;p74"/>
          <p:cNvSpPr txBox="1"/>
          <p:nvPr>
            <p:ph idx="3" type="subTitle"/>
          </p:nvPr>
        </p:nvSpPr>
        <p:spPr>
          <a:xfrm>
            <a:off x="45332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CHERCHEURS</a:t>
            </a:r>
            <a:endParaRPr/>
          </a:p>
        </p:txBody>
      </p:sp>
      <p:sp>
        <p:nvSpPr>
          <p:cNvPr id="755" name="Google Shape;755;p7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6" name="Google Shape;756;p74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CE QU’ON DOIT FAIRE</a:t>
            </a:r>
            <a:endParaRPr/>
          </a:p>
        </p:txBody>
      </p:sp>
      <p:sp>
        <p:nvSpPr>
          <p:cNvPr id="757" name="Google Shape;757;p74"/>
          <p:cNvSpPr txBox="1"/>
          <p:nvPr>
            <p:ph idx="6" type="subTitle"/>
          </p:nvPr>
        </p:nvSpPr>
        <p:spPr>
          <a:xfrm>
            <a:off x="6328050" y="196919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 PUBLIQUE</a:t>
            </a:r>
            <a:endParaRPr/>
          </a:p>
        </p:txBody>
      </p:sp>
      <p:sp>
        <p:nvSpPr>
          <p:cNvPr id="758" name="Google Shape;758;p74"/>
          <p:cNvSpPr txBox="1"/>
          <p:nvPr>
            <p:ph idx="9" type="subTitle"/>
          </p:nvPr>
        </p:nvSpPr>
        <p:spPr>
          <a:xfrm>
            <a:off x="6328050" y="424364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VOTRE GRAND-MÈRE</a:t>
            </a:r>
            <a:endParaRPr/>
          </a:p>
        </p:txBody>
      </p:sp>
      <p:pic>
        <p:nvPicPr>
          <p:cNvPr id="759" name="Google Shape;759;p74" title="DALL·E 2025-04-02 14.31.04 - Three researchers sitting around a table in a modern office, reviewing social science research papers. One is taking notes, another is discussing fi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25" y="2138396"/>
            <a:ext cx="2296399" cy="131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4" title="Screenshot 2025-04-02 at 14.32.5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050" y="432575"/>
            <a:ext cx="1793489" cy="14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4" title="Screenshot 2025-04-02 at 14.36.0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8050" y="2571750"/>
            <a:ext cx="1624925" cy="163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4" title="Screenshot 2025-04-02 at 14.44.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0750" y="1508674"/>
            <a:ext cx="1947250" cy="19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4"/>
          <p:cNvSpPr txBox="1"/>
          <p:nvPr>
            <p:ph idx="3" type="subTitle"/>
          </p:nvPr>
        </p:nvSpPr>
        <p:spPr>
          <a:xfrm>
            <a:off x="3390688" y="356579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JOURNALISTES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9" name="Google Shape;769;p75"/>
          <p:cNvSpPr txBox="1"/>
          <p:nvPr>
            <p:ph idx="39" type="body"/>
          </p:nvPr>
        </p:nvSpPr>
        <p:spPr>
          <a:xfrm>
            <a:off x="843450" y="712800"/>
            <a:ext cx="4238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800" u="sng"/>
              <a:t>Web</a:t>
            </a:r>
            <a:endParaRPr b="1" sz="18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Beaucoup plus complexe techniquement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Storytelling +++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https://colasdroin.github.io/snsf-dataviz/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https://holtzy.github.io/Mortality/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770" name="Google Shape;770;p75"/>
          <p:cNvSpPr txBox="1"/>
          <p:nvPr>
            <p:ph idx="4294967295" type="title"/>
          </p:nvPr>
        </p:nvSpPr>
        <p:spPr>
          <a:xfrm>
            <a:off x="6290138" y="551744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FORMAT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1" name="Google Shape;771;p75"/>
          <p:cNvSpPr txBox="1"/>
          <p:nvPr>
            <p:ph idx="4294967295" type="subTitle"/>
          </p:nvPr>
        </p:nvSpPr>
        <p:spPr>
          <a:xfrm>
            <a:off x="6299050" y="371650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3 - CE QU’ON DOIT FAIRE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72" name="Google Shape;772;p75"/>
          <p:cNvSpPr txBox="1"/>
          <p:nvPr>
            <p:ph idx="39" type="body"/>
          </p:nvPr>
        </p:nvSpPr>
        <p:spPr>
          <a:xfrm>
            <a:off x="1246850" y="1785600"/>
            <a:ext cx="4238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800" u="sng"/>
              <a:t>Static</a:t>
            </a:r>
            <a:endParaRPr b="1" sz="1800" u="sng"/>
          </a:p>
          <a:p>
            <a:pPr indent="-298450" lvl="0" marL="457200" rtl="0" algn="r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Design plus complexe</a:t>
            </a:r>
            <a:endParaRPr sz="1100"/>
          </a:p>
          <a:p>
            <a:pPr indent="-298450" lvl="0" marL="457200" rtl="0" algn="r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Plus simple techniquement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773" name="Google Shape;773;p75"/>
          <p:cNvSpPr txBox="1"/>
          <p:nvPr>
            <p:ph idx="39" type="body"/>
          </p:nvPr>
        </p:nvSpPr>
        <p:spPr>
          <a:xfrm>
            <a:off x="740700" y="3090600"/>
            <a:ext cx="4238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800" u="sng"/>
              <a:t>Interactif</a:t>
            </a:r>
            <a:endParaRPr b="1" sz="1800" u="sng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R: ggiraph, plotly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Python: plotly, bokeh, altair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Bon compromis complexité / fonctionnalité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6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</a:t>
            </a:r>
            <a:endParaRPr/>
          </a:p>
        </p:txBody>
      </p:sp>
      <p:sp>
        <p:nvSpPr>
          <p:cNvPr id="779" name="Google Shape;779;p76"/>
          <p:cNvSpPr txBox="1"/>
          <p:nvPr>
            <p:ph idx="3" type="subTitle"/>
          </p:nvPr>
        </p:nvSpPr>
        <p:spPr>
          <a:xfrm>
            <a:off x="45332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EXPLORATOIRE</a:t>
            </a:r>
            <a:endParaRPr/>
          </a:p>
        </p:txBody>
      </p:sp>
      <p:sp>
        <p:nvSpPr>
          <p:cNvPr id="780" name="Google Shape;780;p7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1" name="Google Shape;781;p76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CE QU’ON DOIT FAIRE</a:t>
            </a:r>
            <a:endParaRPr/>
          </a:p>
        </p:txBody>
      </p:sp>
      <p:sp>
        <p:nvSpPr>
          <p:cNvPr id="782" name="Google Shape;782;p76"/>
          <p:cNvSpPr txBox="1"/>
          <p:nvPr>
            <p:ph idx="6" type="subTitle"/>
          </p:nvPr>
        </p:nvSpPr>
        <p:spPr>
          <a:xfrm>
            <a:off x="3415900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DESCRIPTIF ⚠️</a:t>
            </a:r>
            <a:endParaRPr/>
          </a:p>
        </p:txBody>
      </p:sp>
      <p:sp>
        <p:nvSpPr>
          <p:cNvPr id="783" name="Google Shape;783;p76"/>
          <p:cNvSpPr txBox="1"/>
          <p:nvPr>
            <p:ph idx="7" type="body"/>
          </p:nvPr>
        </p:nvSpPr>
        <p:spPr>
          <a:xfrm>
            <a:off x="6374725" y="380325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&amp; Insight sur un phénomène : </a:t>
            </a:r>
            <a:r>
              <a:rPr b="1" lang="en"/>
              <a:t>“Depuis Octobre, Elon Musk tweet 30 fois par jours en moyenne”</a:t>
            </a:r>
            <a:endParaRPr b="1"/>
          </a:p>
        </p:txBody>
      </p:sp>
      <p:sp>
        <p:nvSpPr>
          <p:cNvPr id="784" name="Google Shape;784;p76"/>
          <p:cNvSpPr txBox="1"/>
          <p:nvPr>
            <p:ph idx="9" type="subTitle"/>
          </p:nvPr>
        </p:nvSpPr>
        <p:spPr>
          <a:xfrm>
            <a:off x="637847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STORYTELLING ✅</a:t>
            </a:r>
            <a:endParaRPr/>
          </a:p>
        </p:txBody>
      </p:sp>
      <p:sp>
        <p:nvSpPr>
          <p:cNvPr id="785" name="Google Shape;785;p76"/>
          <p:cNvSpPr txBox="1"/>
          <p:nvPr>
            <p:ph idx="16" type="body"/>
          </p:nvPr>
        </p:nvSpPr>
        <p:spPr>
          <a:xfrm>
            <a:off x="449575" y="3803400"/>
            <a:ext cx="22875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Vous </a:t>
            </a:r>
            <a:r>
              <a:rPr lang="en"/>
              <a:t>êtes en train de vous “balader” dans votre jeu de données et essayez de trouver ce que les données vous raconte.</a:t>
            </a:r>
            <a:endParaRPr/>
          </a:p>
        </p:txBody>
      </p:sp>
      <p:sp>
        <p:nvSpPr>
          <p:cNvPr id="786" name="Google Shape;786;p76"/>
          <p:cNvSpPr txBox="1"/>
          <p:nvPr>
            <p:ph idx="4" type="body"/>
          </p:nvPr>
        </p:nvSpPr>
        <p:spPr>
          <a:xfrm>
            <a:off x="3412150" y="380340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Vous décrivez de manière assez formelle un évènement : </a:t>
            </a:r>
            <a:r>
              <a:rPr b="1" lang="en"/>
              <a:t>“Evolution du nombre de tweets de Elon Musk”</a:t>
            </a:r>
            <a:endParaRPr b="1"/>
          </a:p>
        </p:txBody>
      </p:sp>
      <p:pic>
        <p:nvPicPr>
          <p:cNvPr id="787" name="Google Shape;787;p76" title="calendar_heat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775" y="1968999"/>
            <a:ext cx="2277299" cy="47256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8" name="Google Shape;788;p76" title="Screenshot 2025-03-26 at 20.09.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475" y="335327"/>
            <a:ext cx="969300" cy="13643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9" name="Google Shape;789;p76" title="Screenshot 2025-04-02 at 14.23.3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900" y="757150"/>
            <a:ext cx="1332339" cy="9425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0" name="Google Shape;790;p76" title="lin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600" y="2377551"/>
            <a:ext cx="1858801" cy="1049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1" name="Google Shape;791;p76" title="circular_ba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9724" y="1188000"/>
            <a:ext cx="1014871" cy="10492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2" name="Google Shape;792;p76" title="area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675" y="1357425"/>
            <a:ext cx="1223398" cy="6905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35" name="Google Shape;535;p5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50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7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QU’IL FAUT ÉVITER</a:t>
            </a:r>
            <a:endParaRPr/>
          </a:p>
        </p:txBody>
      </p:sp>
      <p:sp>
        <p:nvSpPr>
          <p:cNvPr id="798" name="Google Shape;798;p7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77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5" name="Google Shape;805;p78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DATA-INK RATIO</a:t>
            </a:r>
            <a:endParaRPr sz="2200"/>
          </a:p>
        </p:txBody>
      </p:sp>
      <p:sp>
        <p:nvSpPr>
          <p:cNvPr id="806" name="Google Shape;806;p78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sp>
        <p:nvSpPr>
          <p:cNvPr id="807" name="Google Shape;807;p78"/>
          <p:cNvSpPr txBox="1"/>
          <p:nvPr>
            <p:ph idx="9" type="body"/>
          </p:nvPr>
        </p:nvSpPr>
        <p:spPr>
          <a:xfrm>
            <a:off x="4181034" y="1138200"/>
            <a:ext cx="4323600" cy="34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000"/>
              <a:t>Eléments informatifs</a:t>
            </a:r>
            <a:endParaRPr sz="2000"/>
          </a:p>
        </p:txBody>
      </p:sp>
      <p:sp>
        <p:nvSpPr>
          <p:cNvPr id="808" name="Google Shape;808;p78"/>
          <p:cNvSpPr txBox="1"/>
          <p:nvPr>
            <p:ph idx="9" type="body"/>
          </p:nvPr>
        </p:nvSpPr>
        <p:spPr>
          <a:xfrm>
            <a:off x="3983700" y="1503739"/>
            <a:ext cx="4718400" cy="34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100"/>
              <a:t>Tous les </a:t>
            </a:r>
            <a:r>
              <a:rPr lang="en" sz="2100"/>
              <a:t>éléments</a:t>
            </a:r>
            <a:r>
              <a:rPr lang="en" sz="2100"/>
              <a:t> du graphique</a:t>
            </a:r>
            <a:endParaRPr sz="2100"/>
          </a:p>
        </p:txBody>
      </p:sp>
      <p:cxnSp>
        <p:nvCxnSpPr>
          <p:cNvPr id="809" name="Google Shape;809;p78"/>
          <p:cNvCxnSpPr/>
          <p:nvPr/>
        </p:nvCxnSpPr>
        <p:spPr>
          <a:xfrm>
            <a:off x="4386295" y="1535186"/>
            <a:ext cx="4113300" cy="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0" name="Google Shape;810;p78"/>
          <p:cNvSpPr txBox="1"/>
          <p:nvPr>
            <p:ph idx="9" type="body"/>
          </p:nvPr>
        </p:nvSpPr>
        <p:spPr>
          <a:xfrm>
            <a:off x="5510900" y="4202000"/>
            <a:ext cx="3570600" cy="35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i="1" lang="en" sz="1300" u="sng">
                <a:latin typeface="Arial"/>
                <a:ea typeface="Arial"/>
                <a:cs typeface="Arial"/>
                <a:sym typeface="Arial"/>
              </a:rPr>
              <a:t>“Above all else show the data.”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Edward Tufte</a:t>
            </a:r>
            <a:endParaRPr sz="2000"/>
          </a:p>
        </p:txBody>
      </p:sp>
      <p:sp>
        <p:nvSpPr>
          <p:cNvPr id="811" name="Google Shape;811;p78"/>
          <p:cNvSpPr txBox="1"/>
          <p:nvPr>
            <p:ph idx="9" type="body"/>
          </p:nvPr>
        </p:nvSpPr>
        <p:spPr>
          <a:xfrm>
            <a:off x="3218857" y="1368525"/>
            <a:ext cx="969300" cy="34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000"/>
              <a:t>Ratio = 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7" name="Google Shape;817;p79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LEGENDES</a:t>
            </a:r>
            <a:endParaRPr sz="2200"/>
          </a:p>
        </p:txBody>
      </p:sp>
      <p:sp>
        <p:nvSpPr>
          <p:cNvPr id="818" name="Google Shape;818;p79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sp>
        <p:nvSpPr>
          <p:cNvPr id="819" name="Google Shape;819;p79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Une légende sert à expliquer les couleurs, symboles ou formes utilisés dans un graphique.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Elle permet d’identifier les catégories, de comprendre les données représentées, et de faciliter la lecture du visuel.</a:t>
            </a:r>
            <a:endParaRPr sz="600"/>
          </a:p>
        </p:txBody>
      </p:sp>
      <p:pic>
        <p:nvPicPr>
          <p:cNvPr id="820" name="Google Shape;820;p79" title="Screenshot 2025-04-07 at 09.10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88" y="629274"/>
            <a:ext cx="5537765" cy="34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6" name="Google Shape;826;p80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LEGENDES</a:t>
            </a:r>
            <a:endParaRPr sz="2200"/>
          </a:p>
        </p:txBody>
      </p:sp>
      <p:sp>
        <p:nvSpPr>
          <p:cNvPr id="827" name="Google Shape;827;p80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sp>
        <p:nvSpPr>
          <p:cNvPr id="828" name="Google Shape;828;p80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Très souvent, on en a </a:t>
            </a:r>
            <a:r>
              <a:rPr b="1" lang="en" sz="900">
                <a:latin typeface="Arial"/>
                <a:ea typeface="Arial"/>
                <a:cs typeface="Arial"/>
                <a:sym typeface="Arial"/>
              </a:rPr>
              <a:t>pas trop besoin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Quelques annotations facilitent énormément la lecture.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80" title="Screenshot 2025-04-07 at 09.10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88" y="629274"/>
            <a:ext cx="5537765" cy="34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0"/>
          <p:cNvSpPr/>
          <p:nvPr/>
        </p:nvSpPr>
        <p:spPr>
          <a:xfrm>
            <a:off x="7355050" y="3097625"/>
            <a:ext cx="1267800" cy="10590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1" name="Google Shape;831;p80"/>
          <p:cNvSpPr txBox="1"/>
          <p:nvPr>
            <p:ph idx="9" type="body"/>
          </p:nvPr>
        </p:nvSpPr>
        <p:spPr>
          <a:xfrm>
            <a:off x="5919975" y="4278600"/>
            <a:ext cx="354600" cy="2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???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2" name="Google Shape;832;p80"/>
          <p:cNvCxnSpPr>
            <a:stCxn id="831" idx="3"/>
          </p:cNvCxnSpPr>
          <p:nvPr/>
        </p:nvCxnSpPr>
        <p:spPr>
          <a:xfrm flipH="1" rot="10800000">
            <a:off x="6274575" y="3962100"/>
            <a:ext cx="1087800" cy="43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8" name="Google Shape;838;p81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LEGENDES</a:t>
            </a:r>
            <a:endParaRPr sz="2200"/>
          </a:p>
        </p:txBody>
      </p:sp>
      <p:sp>
        <p:nvSpPr>
          <p:cNvPr id="839" name="Google Shape;839;p81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sp>
        <p:nvSpPr>
          <p:cNvPr id="840" name="Google Shape;840;p81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Très souvent, on en a </a:t>
            </a:r>
            <a:r>
              <a:rPr b="1" lang="en" sz="900">
                <a:latin typeface="Arial"/>
                <a:ea typeface="Arial"/>
                <a:cs typeface="Arial"/>
                <a:sym typeface="Arial"/>
              </a:rPr>
              <a:t>pas du tout besoin</a:t>
            </a:r>
            <a:r>
              <a:rPr lang="en" sz="900">
                <a:latin typeface="Arial"/>
                <a:ea typeface="Arial"/>
                <a:cs typeface="Arial"/>
                <a:sym typeface="Arial"/>
              </a:rPr>
              <a:t>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Quelques annotations facilitent énormément la lecture.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81" title="Screenshot 2025-04-07 at 09.18.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801" y="237603"/>
            <a:ext cx="5420531" cy="42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7" name="Google Shape;847;p82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LEGENDES</a:t>
            </a:r>
            <a:endParaRPr sz="2200"/>
          </a:p>
        </p:txBody>
      </p:sp>
      <p:sp>
        <p:nvSpPr>
          <p:cNvPr id="848" name="Google Shape;848;p82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sp>
        <p:nvSpPr>
          <p:cNvPr id="849" name="Google Shape;849;p82"/>
          <p:cNvSpPr txBox="1"/>
          <p:nvPr>
            <p:ph idx="9" type="body"/>
          </p:nvPr>
        </p:nvSpPr>
        <p:spPr>
          <a:xfrm>
            <a:off x="3146350" y="835200"/>
            <a:ext cx="5872800" cy="3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30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⚠️⚠️⚠️</a:t>
            </a:r>
            <a:endParaRPr sz="30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2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0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Ne laissez pas votre outil déterminer vos choix de design!!</a:t>
            </a:r>
            <a:r>
              <a:rPr lang="en" sz="22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 </a:t>
            </a:r>
            <a:endParaRPr sz="22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2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/>
              <a:t>Que ça soit R, Python, Excel, ou n’importe quoi d’autres, le style par défaut est rarement le bon.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5" name="Google Shape;855;p83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LEGENDES</a:t>
            </a:r>
            <a:endParaRPr sz="2200"/>
          </a:p>
        </p:txBody>
      </p:sp>
      <p:sp>
        <p:nvSpPr>
          <p:cNvPr id="856" name="Google Shape;856;p83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sp>
        <p:nvSpPr>
          <p:cNvPr id="857" name="Google Shape;857;p83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Quand c’est </a:t>
            </a:r>
            <a:r>
              <a:rPr b="1" lang="en"/>
              <a:t>nécessaire</a:t>
            </a:r>
            <a:endParaRPr b="1"/>
          </a:p>
        </p:txBody>
      </p:sp>
      <p:pic>
        <p:nvPicPr>
          <p:cNvPr id="858" name="Google Shape;858;p83" title="Screenshot 2025-04-07 at 08.52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725" y="129512"/>
            <a:ext cx="4143350" cy="44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4" name="Google Shape;864;p84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LEGENDES</a:t>
            </a:r>
            <a:endParaRPr sz="2200"/>
          </a:p>
        </p:txBody>
      </p:sp>
      <p:sp>
        <p:nvSpPr>
          <p:cNvPr id="865" name="Google Shape;865;p84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pic>
        <p:nvPicPr>
          <p:cNvPr id="866" name="Google Shape;866;p84" title="Screenshot 2025-04-07 at 08.49.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676" y="352400"/>
            <a:ext cx="5842104" cy="40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4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Quand ce n’est </a:t>
            </a:r>
            <a:r>
              <a:rPr b="1" lang="en"/>
              <a:t>pas nécessaire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3" name="Google Shape;873;p85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LEGENDES</a:t>
            </a:r>
            <a:endParaRPr sz="2200"/>
          </a:p>
        </p:txBody>
      </p:sp>
      <p:sp>
        <p:nvSpPr>
          <p:cNvPr id="874" name="Google Shape;874;p85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sp>
        <p:nvSpPr>
          <p:cNvPr id="875" name="Google Shape;875;p85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Exemple d’une légende informative +++</a:t>
            </a:r>
            <a:endParaRPr b="1"/>
          </a:p>
        </p:txBody>
      </p:sp>
      <p:pic>
        <p:nvPicPr>
          <p:cNvPr id="876" name="Google Shape;876;p85" title="Screenshot 2025-04-07 at 09.26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675" y="237600"/>
            <a:ext cx="2740492" cy="43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" name="Google Shape;882;p86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LEGENDES</a:t>
            </a:r>
            <a:endParaRPr sz="2200"/>
          </a:p>
        </p:txBody>
      </p:sp>
      <p:sp>
        <p:nvSpPr>
          <p:cNvPr id="883" name="Google Shape;883;p86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pic>
        <p:nvPicPr>
          <p:cNvPr id="884" name="Google Shape;884;p86" title="Screenshot 2025-04-07 at 09.41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00" y="473450"/>
            <a:ext cx="2738690" cy="38051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5" name="Google Shape;885;p86" title="Screenshot 2025-04-07 at 09.42.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488" y="473438"/>
            <a:ext cx="2868487" cy="3805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6" name="Google Shape;886;p86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Ne pas utiliser de légende est aussi un bon moyen de raconter une histoire (storytelling) et éviter d’</a:t>
            </a:r>
            <a:r>
              <a:rPr lang="en"/>
              <a:t>être uniquement dans le descriptif.</a:t>
            </a:r>
            <a:endParaRPr b="1"/>
          </a:p>
        </p:txBody>
      </p:sp>
      <p:sp>
        <p:nvSpPr>
          <p:cNvPr id="887" name="Google Shape;887;p86"/>
          <p:cNvSpPr txBox="1"/>
          <p:nvPr>
            <p:ph idx="9" type="body"/>
          </p:nvPr>
        </p:nvSpPr>
        <p:spPr>
          <a:xfrm>
            <a:off x="322350" y="1969200"/>
            <a:ext cx="17235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Source (et recommandation)</a:t>
            </a:r>
            <a:endParaRPr b="1"/>
          </a:p>
        </p:txBody>
      </p:sp>
      <p:pic>
        <p:nvPicPr>
          <p:cNvPr id="888" name="Google Shape;888;p86" title="Screenshot 2025-04-07 at 09.37.4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50" y="2210099"/>
            <a:ext cx="1038011" cy="323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 Barbier</a:t>
            </a:r>
            <a:endParaRPr/>
          </a:p>
        </p:txBody>
      </p:sp>
      <p:sp>
        <p:nvSpPr>
          <p:cNvPr id="542" name="Google Shape;542;p5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51"/>
          <p:cNvSpPr txBox="1"/>
          <p:nvPr>
            <p:ph idx="5" type="body"/>
          </p:nvPr>
        </p:nvSpPr>
        <p:spPr>
          <a:xfrm>
            <a:off x="342900" y="3208550"/>
            <a:ext cx="24693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/>
              <a:t>barbierjoseph.com</a:t>
            </a:r>
            <a:endParaRPr sz="1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/>
              <a:t>github.com/JosephBARBIERDARNAL</a:t>
            </a:r>
            <a:endParaRPr sz="1100" u="sng"/>
          </a:p>
        </p:txBody>
      </p:sp>
      <p:pic>
        <p:nvPicPr>
          <p:cNvPr descr="Upper and lower case alphabet in black against yellow background." id="544" name="Google Shape;544;p51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2785" l="0" r="0" t="2785"/>
          <a:stretch/>
        </p:blipFill>
        <p:spPr>
          <a:xfrm>
            <a:off x="3191025" y="237725"/>
            <a:ext cx="5687101" cy="4040876"/>
          </a:xfrm>
          <a:prstGeom prst="rect">
            <a:avLst/>
          </a:prstGeom>
        </p:spPr>
      </p:pic>
      <p:pic>
        <p:nvPicPr>
          <p:cNvPr id="545" name="Google Shape;545;p51" title="Screenshot 2025-03-19 at 09.21.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125" y="428250"/>
            <a:ext cx="4198650" cy="36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1"/>
          <p:cNvSpPr txBox="1"/>
          <p:nvPr>
            <p:ph idx="5" type="body"/>
          </p:nvPr>
        </p:nvSpPr>
        <p:spPr>
          <a:xfrm>
            <a:off x="3421900" y="612650"/>
            <a:ext cx="3771900" cy="25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science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Char char="-"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Chercheurs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Char char="-"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Entreprises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Char char="-"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Service public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Open source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Char char="-"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Dataviz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Char char="-"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Machine Learning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Work Sans Light"/>
              <a:buChar char="-"/>
            </a:pPr>
            <a:r>
              <a:rPr lang="en" sz="1800">
                <a:latin typeface="Work Sans Light"/>
                <a:ea typeface="Work Sans Light"/>
                <a:cs typeface="Work Sans Light"/>
                <a:sym typeface="Work Sans Light"/>
              </a:rPr>
              <a:t>Stats</a:t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Matplotlib Journey</a:t>
            </a:r>
            <a:endParaRPr b="1" sz="1800"/>
          </a:p>
        </p:txBody>
      </p:sp>
      <p:pic>
        <p:nvPicPr>
          <p:cNvPr id="547" name="Google Shape;547;p51" title="joseph.png"/>
          <p:cNvPicPr preferRelativeResize="0"/>
          <p:nvPr/>
        </p:nvPicPr>
        <p:blipFill rotWithShape="1">
          <a:blip r:embed="rId5">
            <a:alphaModFix/>
          </a:blip>
          <a:srcRect b="0" l="9698" r="8735" t="12441"/>
          <a:stretch/>
        </p:blipFill>
        <p:spPr>
          <a:xfrm>
            <a:off x="1950225" y="612650"/>
            <a:ext cx="828300" cy="86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51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INTRODUCTION</a:t>
            </a:r>
            <a:endParaRPr/>
          </a:p>
        </p:txBody>
      </p:sp>
      <p:pic>
        <p:nvPicPr>
          <p:cNvPr id="549" name="Google Shape;549;p51" title="Screenshot 2025-03-26 at 20.58.5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3798" y="2493459"/>
            <a:ext cx="691800" cy="715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50" name="Google Shape;550;p51"/>
          <p:cNvCxnSpPr/>
          <p:nvPr/>
        </p:nvCxnSpPr>
        <p:spPr>
          <a:xfrm flipH="1" rot="10800000">
            <a:off x="5647775" y="2961050"/>
            <a:ext cx="1404600" cy="56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p51"/>
          <p:cNvSpPr txBox="1"/>
          <p:nvPr>
            <p:ph idx="5" type="body"/>
          </p:nvPr>
        </p:nvSpPr>
        <p:spPr>
          <a:xfrm>
            <a:off x="6948825" y="3270550"/>
            <a:ext cx="1605000" cy="861000"/>
          </a:xfrm>
          <a:prstGeom prst="rect">
            <a:avLst/>
          </a:prstGeom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r-graph-gallery.com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python</a:t>
            </a:r>
            <a:r>
              <a:rPr lang="en" sz="900"/>
              <a:t>-graph-gallery.com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react-graph-gallery.com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d3-graph-gallery.com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data-to-viz.com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dataviz-inspiration.com</a:t>
            </a:r>
            <a:endParaRPr sz="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4" name="Google Shape;894;p87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ECHELLES</a:t>
            </a:r>
            <a:endParaRPr sz="2200"/>
          </a:p>
        </p:txBody>
      </p:sp>
      <p:sp>
        <p:nvSpPr>
          <p:cNvPr id="895" name="Google Shape;895;p87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sp>
        <p:nvSpPr>
          <p:cNvPr id="896" name="Google Shape;896;p87"/>
          <p:cNvSpPr txBox="1"/>
          <p:nvPr>
            <p:ph idx="9" type="body"/>
          </p:nvPr>
        </p:nvSpPr>
        <p:spPr>
          <a:xfrm>
            <a:off x="322350" y="1969200"/>
            <a:ext cx="17235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Source (et recommandation)</a:t>
            </a:r>
            <a:endParaRPr b="1"/>
          </a:p>
        </p:txBody>
      </p:sp>
      <p:pic>
        <p:nvPicPr>
          <p:cNvPr id="897" name="Google Shape;897;p87" title="Screenshot 2025-04-07 at 09.36.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63" y="236700"/>
            <a:ext cx="2842480" cy="42785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8" name="Google Shape;898;p87" title="Screenshot 2025-04-07 at 09.36.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750" y="236700"/>
            <a:ext cx="2874791" cy="427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9" name="Google Shape;899;p87" title="Screenshot 2025-04-07 at 09.37.4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50" y="2210099"/>
            <a:ext cx="1038011" cy="323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5" name="Google Shape;905;p88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ECHELLES</a:t>
            </a:r>
            <a:endParaRPr sz="2200"/>
          </a:p>
        </p:txBody>
      </p:sp>
      <p:sp>
        <p:nvSpPr>
          <p:cNvPr id="906" name="Google Shape;906;p88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sp>
        <p:nvSpPr>
          <p:cNvPr id="907" name="Google Shape;907;p88"/>
          <p:cNvSpPr txBox="1"/>
          <p:nvPr>
            <p:ph idx="9" type="body"/>
          </p:nvPr>
        </p:nvSpPr>
        <p:spPr>
          <a:xfrm>
            <a:off x="322350" y="1969200"/>
            <a:ext cx="17235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Source (et recommandation)</a:t>
            </a:r>
            <a:endParaRPr b="1"/>
          </a:p>
        </p:txBody>
      </p:sp>
      <p:pic>
        <p:nvPicPr>
          <p:cNvPr id="908" name="Google Shape;908;p88" title="Screenshot 2025-04-07 at 09.37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50" y="2210099"/>
            <a:ext cx="1038011" cy="323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9" name="Google Shape;909;p88" title="Screenshot 2025-04-07 at 09.39.5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875" y="550500"/>
            <a:ext cx="2801710" cy="3767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0" name="Google Shape;910;p88" title="Screenshot 2025-04-07 at 09.40.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7326" y="554701"/>
            <a:ext cx="2894275" cy="37670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" name="Google Shape;916;p89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3D</a:t>
            </a:r>
            <a:endParaRPr sz="2200"/>
          </a:p>
        </p:txBody>
      </p:sp>
      <p:sp>
        <p:nvSpPr>
          <p:cNvPr id="917" name="Google Shape;917;p89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pic>
        <p:nvPicPr>
          <p:cNvPr id="918" name="Google Shape;918;p89" title="Screenshot 2025-04-07 at 09.51.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800" y="483613"/>
            <a:ext cx="3348775" cy="18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9" title="Screenshot 2025-04-07 at 09.55.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400" y="2528525"/>
            <a:ext cx="2086650" cy="191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89" title="Screenshot 2025-04-07 at 09.56.17.png"/>
          <p:cNvPicPr preferRelativeResize="0"/>
          <p:nvPr/>
        </p:nvPicPr>
        <p:blipFill rotWithShape="1">
          <a:blip r:embed="rId5">
            <a:alphaModFix/>
          </a:blip>
          <a:srcRect b="0" l="3288" r="3288" t="0"/>
          <a:stretch/>
        </p:blipFill>
        <p:spPr>
          <a:xfrm>
            <a:off x="6555350" y="2331353"/>
            <a:ext cx="2086650" cy="19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89"/>
          <p:cNvSpPr txBox="1"/>
          <p:nvPr>
            <p:ph idx="9" type="body"/>
          </p:nvPr>
        </p:nvSpPr>
        <p:spPr>
          <a:xfrm>
            <a:off x="322350" y="1969200"/>
            <a:ext cx="2508600" cy="104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La 3D dans 99% du temps :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/>
              <a:t>Ça n’apporte rien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/>
              <a:t>Ça ajoute de la complexité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/>
              <a:t>C’est difficile à lire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/>
              <a:t>C’est moche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7" name="Google Shape;927;p90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3D</a:t>
            </a:r>
            <a:endParaRPr sz="2200"/>
          </a:p>
        </p:txBody>
      </p:sp>
      <p:sp>
        <p:nvSpPr>
          <p:cNvPr id="928" name="Google Shape;928;p90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pic>
        <p:nvPicPr>
          <p:cNvPr id="929" name="Google Shape;929;p90" title="Screenshot 2025-04-07 at 10.04.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50" y="240800"/>
            <a:ext cx="5821061" cy="42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0"/>
          <p:cNvSpPr txBox="1"/>
          <p:nvPr>
            <p:ph idx="9" type="body"/>
          </p:nvPr>
        </p:nvSpPr>
        <p:spPr>
          <a:xfrm>
            <a:off x="322350" y="1969200"/>
            <a:ext cx="2508600" cy="104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ça peut </a:t>
            </a:r>
            <a:r>
              <a:rPr lang="en"/>
              <a:t>être très jolie!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6" name="Google Shape;936;p91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3D</a:t>
            </a:r>
            <a:endParaRPr sz="2200"/>
          </a:p>
        </p:txBody>
      </p:sp>
      <p:sp>
        <p:nvSpPr>
          <p:cNvPr id="937" name="Google Shape;937;p91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sp>
        <p:nvSpPr>
          <p:cNvPr id="938" name="Google Shape;938;p91"/>
          <p:cNvSpPr txBox="1"/>
          <p:nvPr>
            <p:ph idx="9" type="body"/>
          </p:nvPr>
        </p:nvSpPr>
        <p:spPr>
          <a:xfrm>
            <a:off x="322350" y="1969200"/>
            <a:ext cx="2508600" cy="104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ça peut être très jolie!</a:t>
            </a:r>
            <a:endParaRPr/>
          </a:p>
        </p:txBody>
      </p:sp>
      <p:pic>
        <p:nvPicPr>
          <p:cNvPr id="939" name="Google Shape;939;p91" title="Screenshot 2025-04-07 at 10.06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988" y="590875"/>
            <a:ext cx="6008224" cy="357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5" name="Google Shape;945;p92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3D</a:t>
            </a:r>
            <a:endParaRPr sz="2200"/>
          </a:p>
        </p:txBody>
      </p:sp>
      <p:sp>
        <p:nvSpPr>
          <p:cNvPr id="946" name="Google Shape;946;p92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sp>
        <p:nvSpPr>
          <p:cNvPr id="947" name="Google Shape;947;p92"/>
          <p:cNvSpPr txBox="1"/>
          <p:nvPr>
            <p:ph idx="9" type="body"/>
          </p:nvPr>
        </p:nvSpPr>
        <p:spPr>
          <a:xfrm>
            <a:off x="322350" y="1969200"/>
            <a:ext cx="2508600" cy="104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ça peut être très jolie!</a:t>
            </a:r>
            <a:endParaRPr/>
          </a:p>
        </p:txBody>
      </p:sp>
      <p:pic>
        <p:nvPicPr>
          <p:cNvPr id="948" name="Google Shape;948;p92" title="Screenshot 2025-04-07 at 10.08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249" y="259474"/>
            <a:ext cx="5556479" cy="42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4" name="Google Shape;954;p93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BONUS: DANS LES MÉDIAS</a:t>
            </a:r>
            <a:endParaRPr sz="2200"/>
          </a:p>
        </p:txBody>
      </p:sp>
      <p:sp>
        <p:nvSpPr>
          <p:cNvPr id="955" name="Google Shape;955;p93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pic>
        <p:nvPicPr>
          <p:cNvPr id="956" name="Google Shape;956;p93" title="Screenshot 2025-04-07 at 10.10.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425" y="645000"/>
            <a:ext cx="5819972" cy="32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93"/>
          <p:cNvSpPr txBox="1"/>
          <p:nvPr>
            <p:ph idx="9" type="body"/>
          </p:nvPr>
        </p:nvSpPr>
        <p:spPr>
          <a:xfrm>
            <a:off x="322350" y="1969200"/>
            <a:ext cx="2580900" cy="104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Attention aux conflits</a:t>
            </a:r>
            <a:r>
              <a:rPr lang="en" sz="1000"/>
              <a:t> d’intér</a:t>
            </a:r>
            <a:r>
              <a:rPr lang="en" sz="1000"/>
              <a:t>êts !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9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3" name="Google Shape;963;p94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BONUS: DANS LES MÉDIAS</a:t>
            </a:r>
            <a:endParaRPr sz="2200"/>
          </a:p>
        </p:txBody>
      </p:sp>
      <p:sp>
        <p:nvSpPr>
          <p:cNvPr id="964" name="Google Shape;964;p94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pic>
        <p:nvPicPr>
          <p:cNvPr id="965" name="Google Shape;965;p94" title="Screenshot 2025-04-07 at 10.11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400" y="742000"/>
            <a:ext cx="5909300" cy="3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94"/>
          <p:cNvSpPr txBox="1"/>
          <p:nvPr>
            <p:ph idx="9" type="body"/>
          </p:nvPr>
        </p:nvSpPr>
        <p:spPr>
          <a:xfrm>
            <a:off x="322350" y="1969200"/>
            <a:ext cx="2580900" cy="104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Attention aux conflits d’intérêts !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2" name="Google Shape;972;p95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BONUS: DANS LES MÉDIAS</a:t>
            </a:r>
            <a:endParaRPr sz="2200"/>
          </a:p>
        </p:txBody>
      </p:sp>
      <p:sp>
        <p:nvSpPr>
          <p:cNvPr id="973" name="Google Shape;973;p95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pic>
        <p:nvPicPr>
          <p:cNvPr id="974" name="Google Shape;974;p95" title="Screenshot 2025-04-07 at 10.13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313" y="598525"/>
            <a:ext cx="5535324" cy="30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0" name="Google Shape;980;p96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BONUS: DANS LES MÉDIAS</a:t>
            </a:r>
            <a:endParaRPr sz="2200"/>
          </a:p>
        </p:txBody>
      </p:sp>
      <p:sp>
        <p:nvSpPr>
          <p:cNvPr id="981" name="Google Shape;981;p96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pic>
        <p:nvPicPr>
          <p:cNvPr id="982" name="Google Shape;982;p96" title="Screenshot 2025-04-07 at 10.14.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100" y="236700"/>
            <a:ext cx="4954127" cy="42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2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</a:t>
            </a:r>
            <a:endParaRPr/>
          </a:p>
        </p:txBody>
      </p:sp>
      <p:sp>
        <p:nvSpPr>
          <p:cNvPr id="557" name="Google Shape;557;p5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52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L’objectif premier de la visualisation de données est de rendre accessible l’information.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Il ne suffit d’avoir l’information pour qu’elle soit facilement consommable.</a:t>
            </a:r>
            <a:endParaRPr/>
          </a:p>
        </p:txBody>
      </p:sp>
      <p:pic>
        <p:nvPicPr>
          <p:cNvPr id="559" name="Google Shape;5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628" y="269353"/>
            <a:ext cx="1546175" cy="3534050"/>
          </a:xfrm>
          <a:prstGeom prst="rect">
            <a:avLst/>
          </a:prstGeom>
          <a:noFill/>
          <a:ln cap="flat" cmpd="sng" w="9525">
            <a:solidFill>
              <a:srgbClr val="00695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0" name="Google Shape;56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175" y="1039275"/>
            <a:ext cx="3469100" cy="353405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61" name="Google Shape;561;p52"/>
          <p:cNvCxnSpPr/>
          <p:nvPr/>
        </p:nvCxnSpPr>
        <p:spPr>
          <a:xfrm>
            <a:off x="4761063" y="389700"/>
            <a:ext cx="1785300" cy="574200"/>
          </a:xfrm>
          <a:prstGeom prst="curvedConnector3">
            <a:avLst>
              <a:gd fmla="val 90324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p52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INTRODUCTION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97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BONUS: DANS LES MÉDIAS</a:t>
            </a:r>
            <a:endParaRPr sz="2200"/>
          </a:p>
        </p:txBody>
      </p:sp>
      <p:sp>
        <p:nvSpPr>
          <p:cNvPr id="989" name="Google Shape;989;p97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pic>
        <p:nvPicPr>
          <p:cNvPr id="990" name="Google Shape;990;p97" title="Screenshot 2025-04-07 at 10.17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400" y="202575"/>
            <a:ext cx="4313625" cy="43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6" name="Google Shape;996;p98"/>
          <p:cNvSpPr txBox="1"/>
          <p:nvPr>
            <p:ph type="title"/>
          </p:nvPr>
        </p:nvSpPr>
        <p:spPr>
          <a:xfrm>
            <a:off x="449575" y="645000"/>
            <a:ext cx="2381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BONUS</a:t>
            </a:r>
            <a:endParaRPr sz="2200"/>
          </a:p>
        </p:txBody>
      </p:sp>
      <p:sp>
        <p:nvSpPr>
          <p:cNvPr id="997" name="Google Shape;997;p98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CE QU’IL FAUT ÉVITER</a:t>
            </a:r>
            <a:endParaRPr/>
          </a:p>
        </p:txBody>
      </p:sp>
      <p:pic>
        <p:nvPicPr>
          <p:cNvPr id="998" name="Google Shape;998;p98" title="Screenshot 2025-04-07 at 11.10.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201" y="1017025"/>
            <a:ext cx="6034125" cy="1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98"/>
          <p:cNvSpPr txBox="1"/>
          <p:nvPr>
            <p:ph idx="9" type="body"/>
          </p:nvPr>
        </p:nvSpPr>
        <p:spPr>
          <a:xfrm>
            <a:off x="8312225" y="698400"/>
            <a:ext cx="758100" cy="25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exceltip.com</a:t>
            </a:r>
            <a:endParaRPr/>
          </a:p>
        </p:txBody>
      </p:sp>
      <p:sp>
        <p:nvSpPr>
          <p:cNvPr id="1000" name="Google Shape;1000;p98"/>
          <p:cNvSpPr txBox="1"/>
          <p:nvPr>
            <p:ph idx="9" type="body"/>
          </p:nvPr>
        </p:nvSpPr>
        <p:spPr>
          <a:xfrm>
            <a:off x="3191400" y="3457600"/>
            <a:ext cx="5872800" cy="12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5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⚠️⚠️⚠️</a:t>
            </a:r>
            <a:endParaRPr sz="17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5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Internet regorge de conseils douteux</a:t>
            </a:r>
            <a:endParaRPr sz="7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9"/>
          <p:cNvSpPr txBox="1"/>
          <p:nvPr>
            <p:ph idx="2" type="title"/>
          </p:nvPr>
        </p:nvSpPr>
        <p:spPr>
          <a:xfrm>
            <a:off x="783675" y="1937725"/>
            <a:ext cx="80697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FAIRE</a:t>
            </a:r>
            <a:endParaRPr/>
          </a:p>
        </p:txBody>
      </p:sp>
      <p:sp>
        <p:nvSpPr>
          <p:cNvPr id="1006" name="Google Shape;1006;p9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99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3" name="Google Shape;1013;p100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</a:t>
            </a:r>
            <a:endParaRPr/>
          </a:p>
        </p:txBody>
      </p:sp>
      <p:sp>
        <p:nvSpPr>
          <p:cNvPr id="1014" name="Google Shape;1014;p100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COMMENT FAIRE</a:t>
            </a:r>
            <a:endParaRPr/>
          </a:p>
        </p:txBody>
      </p:sp>
      <p:pic>
        <p:nvPicPr>
          <p:cNvPr id="1015" name="Google Shape;1015;p100" title="Screenshot 2025-04-07 at 10.42.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386" y="615538"/>
            <a:ext cx="5828401" cy="3520918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00"/>
          <p:cNvSpPr txBox="1"/>
          <p:nvPr>
            <p:ph idx="9" type="body"/>
          </p:nvPr>
        </p:nvSpPr>
        <p:spPr>
          <a:xfrm>
            <a:off x="7929550" y="4431600"/>
            <a:ext cx="10104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Source</a:t>
            </a:r>
            <a:r>
              <a:rPr lang="en"/>
              <a:t> : Yan Holtz </a:t>
            </a:r>
            <a:endParaRPr/>
          </a:p>
        </p:txBody>
      </p:sp>
      <p:sp>
        <p:nvSpPr>
          <p:cNvPr id="1017" name="Google Shape;1017;p100"/>
          <p:cNvSpPr txBox="1"/>
          <p:nvPr>
            <p:ph idx="9" type="body"/>
          </p:nvPr>
        </p:nvSpPr>
        <p:spPr>
          <a:xfrm>
            <a:off x="322350" y="1037350"/>
            <a:ext cx="2508600" cy="333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Éléments</a:t>
            </a:r>
            <a:r>
              <a:rPr lang="en" sz="1200"/>
              <a:t> à prendre en compte 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Facilité d’usage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Intégration avec d’autres outils (connexion base de données, etc)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Reproductibilité → va falloir coder 😞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Prix et Licenses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Interactivité</a:t>
            </a:r>
            <a:r>
              <a:rPr lang="en" sz="1200"/>
              <a:t> ou non ?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3" name="Google Shape;1023;p101"/>
          <p:cNvSpPr txBox="1"/>
          <p:nvPr>
            <p:ph type="title"/>
          </p:nvPr>
        </p:nvSpPr>
        <p:spPr>
          <a:xfrm>
            <a:off x="440676" y="612675"/>
            <a:ext cx="23976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CONS</a:t>
            </a:r>
            <a:endParaRPr/>
          </a:p>
        </p:txBody>
      </p:sp>
      <p:sp>
        <p:nvSpPr>
          <p:cNvPr id="1024" name="Google Shape;1024;p101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COMMENT FAIRE</a:t>
            </a:r>
            <a:endParaRPr/>
          </a:p>
        </p:txBody>
      </p:sp>
      <p:sp>
        <p:nvSpPr>
          <p:cNvPr id="1025" name="Google Shape;1025;p101"/>
          <p:cNvSpPr txBox="1"/>
          <p:nvPr>
            <p:ph idx="9" type="body"/>
          </p:nvPr>
        </p:nvSpPr>
        <p:spPr>
          <a:xfrm>
            <a:off x="3181875" y="290725"/>
            <a:ext cx="5476200" cy="428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2"/>
                </a:solidFill>
              </a:rPr>
              <a:t>N</a:t>
            </a:r>
            <a:r>
              <a:rPr b="1" lang="en" sz="1200">
                <a:solidFill>
                  <a:schemeClr val="dk2"/>
                </a:solidFill>
              </a:rPr>
              <a:t>o-code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✅  </a:t>
            </a:r>
            <a:r>
              <a:rPr lang="en" sz="900"/>
              <a:t>Simplicité d’usage</a:t>
            </a:r>
            <a:endParaRPr sz="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✅  </a:t>
            </a:r>
            <a:r>
              <a:rPr lang="en" sz="900"/>
              <a:t>Prototypage rapide</a:t>
            </a:r>
            <a:endParaRPr sz="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✅  </a:t>
            </a:r>
            <a:r>
              <a:rPr lang="en" sz="900"/>
              <a:t>Intégration avec d’autres outils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/>
              <a:t>❌</a:t>
            </a:r>
            <a:r>
              <a:rPr lang="en" sz="900"/>
              <a:t> Payant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/>
              <a:t>❌</a:t>
            </a:r>
            <a:r>
              <a:rPr lang="en" sz="900"/>
              <a:t> Dépendant d’une entité externe (sécurité, confidentialité, etc)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/>
              <a:t>❌</a:t>
            </a:r>
            <a:r>
              <a:rPr lang="en" sz="900"/>
              <a:t> Reproductibilité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Python ou R</a:t>
            </a:r>
            <a:endParaRPr sz="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✅  </a:t>
            </a:r>
            <a:r>
              <a:rPr lang="en" sz="900"/>
              <a:t>Gratui</a:t>
            </a:r>
            <a:r>
              <a:rPr lang="en" sz="900"/>
              <a:t>t (et pour toujours!)</a:t>
            </a:r>
            <a:endParaRPr sz="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✅  </a:t>
            </a:r>
            <a:r>
              <a:rPr lang="en" sz="900"/>
              <a:t>Reproductible</a:t>
            </a:r>
            <a:endParaRPr sz="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✅  </a:t>
            </a:r>
            <a:r>
              <a:rPr lang="en" sz="900"/>
              <a:t>Communauté (aide, extensions, etc)</a:t>
            </a:r>
            <a:endParaRPr sz="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✅  </a:t>
            </a:r>
            <a:r>
              <a:rPr lang="en" sz="900"/>
              <a:t>Large éventail de possibilités</a:t>
            </a:r>
            <a:endParaRPr sz="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✅  </a:t>
            </a:r>
            <a:r>
              <a:rPr lang="en" sz="900"/>
              <a:t>Intégration avec d’autres outils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/>
              <a:t>❌</a:t>
            </a:r>
            <a:r>
              <a:rPr lang="en" sz="900"/>
              <a:t> Peut devenir complexe dans certains cas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/>
              <a:t>❌</a:t>
            </a:r>
            <a:r>
              <a:rPr lang="en" sz="900"/>
              <a:t> Possibilités larges mais pas infinies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2"/>
                </a:solidFill>
              </a:rPr>
              <a:t>JavaScript</a:t>
            </a:r>
            <a:endParaRPr sz="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✅  </a:t>
            </a:r>
            <a:r>
              <a:rPr lang="en" sz="900"/>
              <a:t>Tout ce qui est dans </a:t>
            </a:r>
            <a:r>
              <a:rPr b="1" lang="en" sz="900">
                <a:solidFill>
                  <a:schemeClr val="dk2"/>
                </a:solidFill>
              </a:rPr>
              <a:t>Python ou R</a:t>
            </a:r>
            <a:r>
              <a:rPr lang="en" sz="900"/>
              <a:t> +</a:t>
            </a:r>
            <a:endParaRPr sz="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✅ </a:t>
            </a:r>
            <a:r>
              <a:rPr lang="en" sz="900"/>
              <a:t> Tout (oui, tout) est possible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✅  </a:t>
            </a:r>
            <a:r>
              <a:rPr lang="en" sz="900"/>
              <a:t>Controle sur tout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/>
              <a:t>❌</a:t>
            </a:r>
            <a:r>
              <a:rPr lang="en" sz="900"/>
              <a:t> Très complexe → requiert des connaissances importantes du web et développement logiciel en général → développeur + data analyst + chercheur/journaliste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1" name="Google Shape;1031;p102"/>
          <p:cNvSpPr txBox="1"/>
          <p:nvPr>
            <p:ph type="title"/>
          </p:nvPr>
        </p:nvSpPr>
        <p:spPr>
          <a:xfrm>
            <a:off x="440676" y="612675"/>
            <a:ext cx="23976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 D’USAGE</a:t>
            </a:r>
            <a:endParaRPr/>
          </a:p>
        </p:txBody>
      </p:sp>
      <p:sp>
        <p:nvSpPr>
          <p:cNvPr id="1032" name="Google Shape;1032;p102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COMMENT FAIRE</a:t>
            </a:r>
            <a:endParaRPr/>
          </a:p>
        </p:txBody>
      </p:sp>
      <p:sp>
        <p:nvSpPr>
          <p:cNvPr id="1033" name="Google Shape;1033;p102"/>
          <p:cNvSpPr txBox="1"/>
          <p:nvPr>
            <p:ph idx="9" type="body"/>
          </p:nvPr>
        </p:nvSpPr>
        <p:spPr>
          <a:xfrm>
            <a:off x="3754600" y="1941550"/>
            <a:ext cx="4911600" cy="76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Quarto + R + Github = ❤️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034" name="Google Shape;1034;p102"/>
          <p:cNvSpPr txBox="1"/>
          <p:nvPr>
            <p:ph idx="9" type="body"/>
          </p:nvPr>
        </p:nvSpPr>
        <p:spPr>
          <a:xfrm>
            <a:off x="3754600" y="2516700"/>
            <a:ext cx="5128200" cy="104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va créer un site avec des graphiques interactifs et customisés, et le mettre en ligne gratuitement !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0" name="Google Shape;1040;p103"/>
          <p:cNvSpPr txBox="1"/>
          <p:nvPr>
            <p:ph type="title"/>
          </p:nvPr>
        </p:nvSpPr>
        <p:spPr>
          <a:xfrm>
            <a:off x="440676" y="612675"/>
            <a:ext cx="23976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 D’USAGE</a:t>
            </a:r>
            <a:endParaRPr/>
          </a:p>
        </p:txBody>
      </p:sp>
      <p:sp>
        <p:nvSpPr>
          <p:cNvPr id="1041" name="Google Shape;1041;p103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COMMENT FAIRE</a:t>
            </a:r>
            <a:endParaRPr/>
          </a:p>
        </p:txBody>
      </p:sp>
      <p:sp>
        <p:nvSpPr>
          <p:cNvPr id="1042" name="Google Shape;1042;p103"/>
          <p:cNvSpPr txBox="1"/>
          <p:nvPr>
            <p:ph idx="9" type="body"/>
          </p:nvPr>
        </p:nvSpPr>
        <p:spPr>
          <a:xfrm>
            <a:off x="3464175" y="378325"/>
            <a:ext cx="4911600" cy="76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On prend un graphique et on le rend cool 😎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pic>
        <p:nvPicPr>
          <p:cNvPr id="1043" name="Google Shape;1043;p103" title="Screenshot 2025-04-07 at 15.05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925" y="1590075"/>
            <a:ext cx="3701651" cy="29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4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SUITE ?</a:t>
            </a:r>
            <a:endParaRPr/>
          </a:p>
        </p:txBody>
      </p:sp>
      <p:sp>
        <p:nvSpPr>
          <p:cNvPr id="1049" name="Google Shape;1049;p10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0" name="Google Shape;1050;p104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105"/>
          <p:cNvSpPr txBox="1"/>
          <p:nvPr>
            <p:ph idx="9" type="body"/>
          </p:nvPr>
        </p:nvSpPr>
        <p:spPr>
          <a:xfrm>
            <a:off x="3344000" y="277475"/>
            <a:ext cx="4911600" cy="416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Pratiquer</a:t>
            </a:r>
            <a:endParaRPr b="1" sz="1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Prendre le temps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Lire des articles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Partager et récupérer du feedback 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Ressources</a:t>
            </a:r>
            <a:endParaRPr b="1" sz="1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R/Python Graph Gallery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Data To Viz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/>
              <a:t>Personnes à suivre</a:t>
            </a:r>
            <a:endParaRPr b="1" sz="19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Yan Holtz 🇫🇷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Nicola Rennie 🇬🇧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Ansgar Wolsing 🇩🇪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Cara Thompson 🇺🇸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Georgios Karamanis 🇸🇪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Morgan Depenbusch 🇨🇦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Chat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Parler avec des gens du milieu !</a:t>
            </a:r>
            <a:endParaRPr sz="1200"/>
          </a:p>
        </p:txBody>
      </p:sp>
      <p:sp>
        <p:nvSpPr>
          <p:cNvPr id="1057" name="Google Shape;1057;p105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6 - LA SUITE</a:t>
            </a:r>
            <a:endParaRPr/>
          </a:p>
        </p:txBody>
      </p:sp>
      <p:sp>
        <p:nvSpPr>
          <p:cNvPr id="1058" name="Google Shape;1058;p105"/>
          <p:cNvSpPr txBox="1"/>
          <p:nvPr>
            <p:ph type="title"/>
          </p:nvPr>
        </p:nvSpPr>
        <p:spPr>
          <a:xfrm>
            <a:off x="440676" y="612675"/>
            <a:ext cx="23976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SUITE ?</a:t>
            </a:r>
            <a:endParaRPr/>
          </a:p>
        </p:txBody>
      </p:sp>
      <p:cxnSp>
        <p:nvCxnSpPr>
          <p:cNvPr id="1059" name="Google Shape;1059;p105"/>
          <p:cNvCxnSpPr/>
          <p:nvPr/>
        </p:nvCxnSpPr>
        <p:spPr>
          <a:xfrm>
            <a:off x="5412850" y="554675"/>
            <a:ext cx="1246200" cy="511500"/>
          </a:xfrm>
          <a:prstGeom prst="curvedConnector3">
            <a:avLst>
              <a:gd fmla="val 111565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06"/>
          <p:cNvSpPr txBox="1"/>
          <p:nvPr>
            <p:ph idx="2" type="title"/>
          </p:nvPr>
        </p:nvSpPr>
        <p:spPr>
          <a:xfrm>
            <a:off x="754050" y="712794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!</a:t>
            </a:r>
            <a:endParaRPr/>
          </a:p>
        </p:txBody>
      </p:sp>
      <p:sp>
        <p:nvSpPr>
          <p:cNvPr id="1065" name="Google Shape;1065;p10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106"/>
          <p:cNvSpPr txBox="1"/>
          <p:nvPr>
            <p:ph idx="4294967295" type="body"/>
          </p:nvPr>
        </p:nvSpPr>
        <p:spPr>
          <a:xfrm>
            <a:off x="342900" y="3208550"/>
            <a:ext cx="24693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/>
              <a:t>barbierjoseph.com</a:t>
            </a:r>
            <a:endParaRPr sz="1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/>
              <a:t>github.com/JosephBARBIERDARNAL</a:t>
            </a:r>
            <a:endParaRPr sz="1100" u="sng"/>
          </a:p>
        </p:txBody>
      </p:sp>
      <p:sp>
        <p:nvSpPr>
          <p:cNvPr id="1067" name="Google Shape;1067;p106"/>
          <p:cNvSpPr txBox="1"/>
          <p:nvPr>
            <p:ph idx="2" type="title"/>
          </p:nvPr>
        </p:nvSpPr>
        <p:spPr>
          <a:xfrm>
            <a:off x="342901" y="3278075"/>
            <a:ext cx="2027100" cy="4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Joseph Barbier</a:t>
            </a:r>
            <a:endParaRPr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</a:t>
            </a:r>
            <a:endParaRPr/>
          </a:p>
        </p:txBody>
      </p:sp>
      <p:sp>
        <p:nvSpPr>
          <p:cNvPr id="568" name="Google Shape;568;p5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9" name="Google Shape;569;p53" title="lemon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176" y="89525"/>
            <a:ext cx="3489602" cy="44866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0" name="Google Shape;570;p53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En un coup d’oeil, on voit que les transports et l’alimentation représentent ¼ des parts d’émissions de CO2.</a:t>
            </a:r>
            <a:endParaRPr/>
          </a:p>
        </p:txBody>
      </p:sp>
      <p:pic>
        <p:nvPicPr>
          <p:cNvPr id="571" name="Google Shape;571;p53" title="tab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239" y="438800"/>
            <a:ext cx="2016775" cy="27285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72" name="Google Shape;572;p53"/>
          <p:cNvCxnSpPr/>
          <p:nvPr/>
        </p:nvCxnSpPr>
        <p:spPr>
          <a:xfrm>
            <a:off x="3510525" y="3359450"/>
            <a:ext cx="1661700" cy="877800"/>
          </a:xfrm>
          <a:prstGeom prst="curvedConnector3">
            <a:avLst>
              <a:gd fmla="val 7793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53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INTRODUCTION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4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</a:t>
            </a:r>
            <a:endParaRPr/>
          </a:p>
        </p:txBody>
      </p:sp>
      <p:sp>
        <p:nvSpPr>
          <p:cNvPr id="579" name="Google Shape;579;p5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54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La complexité à lire une table montre très rapidement vers des cas où l’on est obligé de trouver un moyen de “représenter” les valeurs.</a:t>
            </a:r>
            <a:endParaRPr/>
          </a:p>
        </p:txBody>
      </p:sp>
      <p:pic>
        <p:nvPicPr>
          <p:cNvPr id="581" name="Google Shape;581;p54" title="compressed_unemployment_linechar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401" y="267350"/>
            <a:ext cx="4992072" cy="437845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4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INTRODUCTION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CE QU’ON PEUT FAIRE</a:t>
            </a:r>
            <a:endParaRPr sz="5300"/>
          </a:p>
        </p:txBody>
      </p:sp>
      <p:sp>
        <p:nvSpPr>
          <p:cNvPr id="588" name="Google Shape;588;p5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55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56" title="datatoviz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400" y="194500"/>
            <a:ext cx="5742648" cy="43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6"/>
          <p:cNvSpPr txBox="1"/>
          <p:nvPr>
            <p:ph type="title"/>
          </p:nvPr>
        </p:nvSpPr>
        <p:spPr>
          <a:xfrm>
            <a:off x="316975" y="612650"/>
            <a:ext cx="26004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DATA-TO-VIZ.COM</a:t>
            </a:r>
            <a:endParaRPr sz="2200"/>
          </a:p>
        </p:txBody>
      </p:sp>
      <p:sp>
        <p:nvSpPr>
          <p:cNvPr id="597" name="Google Shape;597;p56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CE QU’ON PEUT FAIRE</a:t>
            </a:r>
            <a:endParaRPr/>
          </a:p>
        </p:txBody>
      </p:sp>
      <p:sp>
        <p:nvSpPr>
          <p:cNvPr id="598" name="Google Shape;598;p56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Meilleur site pour vous guider dans le choix du bon graphique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and Style Guides">
  <a:themeElements>
    <a:clrScheme name="Simple Light">
      <a:dk1>
        <a:srgbClr val="000000"/>
      </a:dk1>
      <a:lt1>
        <a:srgbClr val="FFFFFF"/>
      </a:lt1>
      <a:dk2>
        <a:srgbClr val="B8B8B8"/>
      </a:dk2>
      <a:lt2>
        <a:srgbClr val="646464"/>
      </a:lt2>
      <a:accent1>
        <a:srgbClr val="299B5B"/>
      </a:accent1>
      <a:accent2>
        <a:srgbClr val="F3ECE9"/>
      </a:accent2>
      <a:accent3>
        <a:srgbClr val="01B6E1"/>
      </a:accent3>
      <a:accent4>
        <a:srgbClr val="F6F6F6"/>
      </a:accent4>
      <a:accent5>
        <a:srgbClr val="FFCA08"/>
      </a:accent5>
      <a:accent6>
        <a:srgbClr val="BF003D"/>
      </a:accent6>
      <a:hlink>
        <a:srgbClr val="6287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